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notesSlides/notesSlide13.xml" ContentType="application/vnd.openxmlformats-officedocument.presentationml.notesSlide+xml"/>
  <Override PartName="/ppt/charts/chart3.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xml" ContentType="application/vnd.openxmlformats-officedocument.drawingml.chart+xml"/>
  <Override PartName="/ppt/notesSlides/notesSlide19.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47"/>
  </p:notesMasterIdLst>
  <p:handoutMasterIdLst>
    <p:handoutMasterId r:id="rId48"/>
  </p:handoutMasterIdLst>
  <p:sldIdLst>
    <p:sldId id="286" r:id="rId2"/>
    <p:sldId id="273" r:id="rId3"/>
    <p:sldId id="271" r:id="rId4"/>
    <p:sldId id="285" r:id="rId5"/>
    <p:sldId id="276" r:id="rId6"/>
    <p:sldId id="278" r:id="rId7"/>
    <p:sldId id="287" r:id="rId8"/>
    <p:sldId id="270" r:id="rId9"/>
    <p:sldId id="260" r:id="rId10"/>
    <p:sldId id="311" r:id="rId11"/>
    <p:sldId id="301" r:id="rId12"/>
    <p:sldId id="309" r:id="rId13"/>
    <p:sldId id="302" r:id="rId14"/>
    <p:sldId id="277" r:id="rId15"/>
    <p:sldId id="303" r:id="rId16"/>
    <p:sldId id="305" r:id="rId17"/>
    <p:sldId id="297" r:id="rId18"/>
    <p:sldId id="306" r:id="rId19"/>
    <p:sldId id="282" r:id="rId20"/>
    <p:sldId id="295" r:id="rId21"/>
    <p:sldId id="300" r:id="rId22"/>
    <p:sldId id="310" r:id="rId23"/>
    <p:sldId id="308" r:id="rId24"/>
    <p:sldId id="312" r:id="rId25"/>
    <p:sldId id="307" r:id="rId26"/>
    <p:sldId id="294" r:id="rId27"/>
    <p:sldId id="274" r:id="rId28"/>
    <p:sldId id="313" r:id="rId29"/>
    <p:sldId id="267" r:id="rId30"/>
    <p:sldId id="320" r:id="rId31"/>
    <p:sldId id="314" r:id="rId32"/>
    <p:sldId id="317" r:id="rId33"/>
    <p:sldId id="321" r:id="rId34"/>
    <p:sldId id="315" r:id="rId35"/>
    <p:sldId id="316" r:id="rId36"/>
    <p:sldId id="334" r:id="rId37"/>
    <p:sldId id="335" r:id="rId38"/>
    <p:sldId id="318" r:id="rId39"/>
    <p:sldId id="322" r:id="rId40"/>
    <p:sldId id="323" r:id="rId41"/>
    <p:sldId id="333" r:id="rId42"/>
    <p:sldId id="325" r:id="rId43"/>
    <p:sldId id="336" r:id="rId44"/>
    <p:sldId id="327" r:id="rId45"/>
    <p:sldId id="328" r:id="rId46"/>
  </p:sldIdLst>
  <p:sldSz cx="9144000" cy="6858000" type="screen4x3"/>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řední styl 2 – zvýraznění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87039" autoAdjust="0"/>
  </p:normalViewPr>
  <p:slideViewPr>
    <p:cSldViewPr>
      <p:cViewPr varScale="1">
        <p:scale>
          <a:sx n="78" d="100"/>
          <a:sy n="78" d="100"/>
        </p:scale>
        <p:origin x="1476"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irinec\Dropbox\0_Publikace\Ilmenau_2014\vyhodnoceni_jouleovych_ztra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Jirinec\Dropbox\0_Publikace_puvodni\Ilmenau_2014\Posouzeni_vlivu_tloustky_segmentu_V1\Resul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Jirinec\Dropbox\0_Publikace_puvodni\Ilmenau_2014\Posouzeni_vlivu_tloustky_segmentu_V1\Resul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David%20Rot%20ZCU\Dropbox\0_Publikace_puvodni\Ilmenau_2014\Posouzeni_vlivu_tloustky_segmentu_V2_1MHz\Results_v3.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C:\Users\David%20Rot%20ZCU\Dropbox\0_Publikace_puvodni\Ilmenau_2014\Posouzeni_vlivu_tloustky_segmentu_V2_1MHz\Results_v3.xlsx" TargetMode="External"/><Relationship Id="rId2" Type="http://schemas.microsoft.com/office/2011/relationships/chartColorStyle" Target="colors1.xml"/><Relationship Id="rId1" Type="http://schemas.microsoft.com/office/2011/relationships/chartStyle" Target="style1.xml"/></Relationships>
</file>

<file path=ppt/charts/_rels/chart6.xml.rels><?xml version="1.0" encoding="UTF-8" standalone="yes"?>
<Relationships xmlns="http://schemas.openxmlformats.org/package/2006/relationships"><Relationship Id="rId3" Type="http://schemas.openxmlformats.org/officeDocument/2006/relationships/oleObject" Target="file:///C:\Users\David%20Rot%20ZCU\Dropbox\0_Publikace_puvodni\Ilmenau_2014\Posouzeni_vlivu_tloustky_segmentu_V2_1MHz\Results_v3.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v>Segment</c:v>
          </c:tx>
          <c:cat>
            <c:strRef>
              <c:f>(List2!$A$2,List2!$A$5,List2!$A$8)</c:f>
              <c:strCache>
                <c:ptCount val="3"/>
                <c:pt idx="0">
                  <c:v>Cylinder seg.</c:v>
                </c:pt>
                <c:pt idx="1">
                  <c:v>Rectangle seg.</c:v>
                </c:pt>
                <c:pt idx="2">
                  <c:v>Trapezoid seg.</c:v>
                </c:pt>
              </c:strCache>
            </c:strRef>
          </c:cat>
          <c:val>
            <c:numRef>
              <c:f>(List2!$E$2,List2!$E$5,List2!$E$8)</c:f>
              <c:numCache>
                <c:formatCode>0.00</c:formatCode>
                <c:ptCount val="3"/>
                <c:pt idx="0">
                  <c:v>1</c:v>
                </c:pt>
                <c:pt idx="1">
                  <c:v>1.0792882376030355</c:v>
                </c:pt>
                <c:pt idx="2">
                  <c:v>1.0932879759256839</c:v>
                </c:pt>
              </c:numCache>
            </c:numRef>
          </c:val>
          <c:smooth val="0"/>
        </c:ser>
        <c:ser>
          <c:idx val="1"/>
          <c:order val="1"/>
          <c:tx>
            <c:v>Load</c:v>
          </c:tx>
          <c:cat>
            <c:strRef>
              <c:f>(List2!$A$2,List2!$A$5,List2!$A$8)</c:f>
              <c:strCache>
                <c:ptCount val="3"/>
                <c:pt idx="0">
                  <c:v>Cylinder seg.</c:v>
                </c:pt>
                <c:pt idx="1">
                  <c:v>Rectangle seg.</c:v>
                </c:pt>
                <c:pt idx="2">
                  <c:v>Trapezoid seg.</c:v>
                </c:pt>
              </c:strCache>
            </c:strRef>
          </c:cat>
          <c:val>
            <c:numRef>
              <c:f>(List2!$E$3,List2!$E$6,List2!$E$9)</c:f>
              <c:numCache>
                <c:formatCode>0.00</c:formatCode>
                <c:ptCount val="3"/>
                <c:pt idx="0">
                  <c:v>1</c:v>
                </c:pt>
                <c:pt idx="1">
                  <c:v>1.003638399104394</c:v>
                </c:pt>
                <c:pt idx="2">
                  <c:v>0.9937494169232205</c:v>
                </c:pt>
              </c:numCache>
            </c:numRef>
          </c:val>
          <c:smooth val="0"/>
        </c:ser>
        <c:ser>
          <c:idx val="2"/>
          <c:order val="2"/>
          <c:tx>
            <c:v>Inductor</c:v>
          </c:tx>
          <c:cat>
            <c:strRef>
              <c:f>(List2!$A$2,List2!$A$5,List2!$A$8)</c:f>
              <c:strCache>
                <c:ptCount val="3"/>
                <c:pt idx="0">
                  <c:v>Cylinder seg.</c:v>
                </c:pt>
                <c:pt idx="1">
                  <c:v>Rectangle seg.</c:v>
                </c:pt>
                <c:pt idx="2">
                  <c:v>Trapezoid seg.</c:v>
                </c:pt>
              </c:strCache>
            </c:strRef>
          </c:cat>
          <c:val>
            <c:numRef>
              <c:f>(List2!$E$4,List2!$E$7,List2!$E$10)</c:f>
              <c:numCache>
                <c:formatCode>0.00</c:formatCode>
                <c:ptCount val="3"/>
                <c:pt idx="0">
                  <c:v>1</c:v>
                </c:pt>
                <c:pt idx="1">
                  <c:v>1.0004048036702196</c:v>
                </c:pt>
                <c:pt idx="2">
                  <c:v>1.0005397382269599</c:v>
                </c:pt>
              </c:numCache>
            </c:numRef>
          </c:val>
          <c:smooth val="0"/>
        </c:ser>
        <c:dLbls>
          <c:showLegendKey val="0"/>
          <c:showVal val="0"/>
          <c:showCatName val="0"/>
          <c:showSerName val="0"/>
          <c:showPercent val="0"/>
          <c:showBubbleSize val="0"/>
        </c:dLbls>
        <c:marker val="1"/>
        <c:smooth val="0"/>
        <c:axId val="309610808"/>
        <c:axId val="309611200"/>
      </c:lineChart>
      <c:catAx>
        <c:axId val="309610808"/>
        <c:scaling>
          <c:orientation val="minMax"/>
        </c:scaling>
        <c:delete val="0"/>
        <c:axPos val="b"/>
        <c:numFmt formatCode="General" sourceLinked="0"/>
        <c:majorTickMark val="out"/>
        <c:minorTickMark val="none"/>
        <c:tickLblPos val="nextTo"/>
        <c:crossAx val="309611200"/>
        <c:crosses val="autoZero"/>
        <c:auto val="1"/>
        <c:lblAlgn val="ctr"/>
        <c:lblOffset val="100"/>
        <c:noMultiLvlLbl val="0"/>
      </c:catAx>
      <c:valAx>
        <c:axId val="309611200"/>
        <c:scaling>
          <c:orientation val="minMax"/>
        </c:scaling>
        <c:delete val="0"/>
        <c:axPos val="l"/>
        <c:majorGridlines/>
        <c:numFmt formatCode="0.00" sourceLinked="1"/>
        <c:majorTickMark val="out"/>
        <c:minorTickMark val="none"/>
        <c:tickLblPos val="nextTo"/>
        <c:crossAx val="309610808"/>
        <c:crosses val="autoZero"/>
        <c:crossBetween val="between"/>
      </c:valAx>
    </c:plotArea>
    <c:legend>
      <c:legendPos val="r"/>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results_slice!$J$2</c:f>
              <c:strCache>
                <c:ptCount val="1"/>
                <c:pt idx="0">
                  <c:v>Losses inductor [W]</c:v>
                </c:pt>
              </c:strCache>
            </c:strRef>
          </c:tx>
          <c:xVal>
            <c:numRef>
              <c:f>results_slice!$D$3:$D$11</c:f>
              <c:numCache>
                <c:formatCode>0.00</c:formatCode>
                <c:ptCount val="9"/>
                <c:pt idx="0">
                  <c:v>0.38461538461538464</c:v>
                </c:pt>
                <c:pt idx="1">
                  <c:v>0.53846153846153855</c:v>
                </c:pt>
                <c:pt idx="2">
                  <c:v>0.69230769230769229</c:v>
                </c:pt>
                <c:pt idx="3">
                  <c:v>0.84615384615384615</c:v>
                </c:pt>
                <c:pt idx="4">
                  <c:v>1</c:v>
                </c:pt>
                <c:pt idx="5">
                  <c:v>1.153846153846154</c:v>
                </c:pt>
                <c:pt idx="6">
                  <c:v>1.3076923076923079</c:v>
                </c:pt>
                <c:pt idx="7">
                  <c:v>1.4615384615384617</c:v>
                </c:pt>
                <c:pt idx="8">
                  <c:v>1.6153846153846156</c:v>
                </c:pt>
              </c:numCache>
            </c:numRef>
          </c:xVal>
          <c:yVal>
            <c:numRef>
              <c:f>results_slice!$J$3:$J$11</c:f>
              <c:numCache>
                <c:formatCode>0.00</c:formatCode>
                <c:ptCount val="9"/>
                <c:pt idx="0">
                  <c:v>32.999999999999993</c:v>
                </c:pt>
                <c:pt idx="1">
                  <c:v>33.660000000000004</c:v>
                </c:pt>
                <c:pt idx="2">
                  <c:v>34.540000000000006</c:v>
                </c:pt>
                <c:pt idx="3">
                  <c:v>35.199999999999989</c:v>
                </c:pt>
                <c:pt idx="4">
                  <c:v>36.079999999999991</c:v>
                </c:pt>
                <c:pt idx="5">
                  <c:v>37.180000000000007</c:v>
                </c:pt>
                <c:pt idx="6">
                  <c:v>38.28</c:v>
                </c:pt>
                <c:pt idx="7">
                  <c:v>39.380000000000024</c:v>
                </c:pt>
                <c:pt idx="8">
                  <c:v>40.479999999999997</c:v>
                </c:pt>
              </c:numCache>
            </c:numRef>
          </c:yVal>
          <c:smooth val="1"/>
        </c:ser>
        <c:ser>
          <c:idx val="1"/>
          <c:order val="1"/>
          <c:tx>
            <c:strRef>
              <c:f>results_slice!$K$2</c:f>
              <c:strCache>
                <c:ptCount val="1"/>
                <c:pt idx="0">
                  <c:v>Losses segment [W]</c:v>
                </c:pt>
              </c:strCache>
            </c:strRef>
          </c:tx>
          <c:xVal>
            <c:numRef>
              <c:f>results_slice!$D$3:$D$11</c:f>
              <c:numCache>
                <c:formatCode>0.00</c:formatCode>
                <c:ptCount val="9"/>
                <c:pt idx="0">
                  <c:v>0.38461538461538464</c:v>
                </c:pt>
                <c:pt idx="1">
                  <c:v>0.53846153846153855</c:v>
                </c:pt>
                <c:pt idx="2">
                  <c:v>0.69230769230769229</c:v>
                </c:pt>
                <c:pt idx="3">
                  <c:v>0.84615384615384615</c:v>
                </c:pt>
                <c:pt idx="4">
                  <c:v>1</c:v>
                </c:pt>
                <c:pt idx="5">
                  <c:v>1.153846153846154</c:v>
                </c:pt>
                <c:pt idx="6">
                  <c:v>1.3076923076923079</c:v>
                </c:pt>
                <c:pt idx="7">
                  <c:v>1.4615384615384617</c:v>
                </c:pt>
                <c:pt idx="8">
                  <c:v>1.6153846153846156</c:v>
                </c:pt>
              </c:numCache>
            </c:numRef>
          </c:xVal>
          <c:yVal>
            <c:numRef>
              <c:f>results_slice!$K$3:$K$11</c:f>
              <c:numCache>
                <c:formatCode>0.00</c:formatCode>
                <c:ptCount val="9"/>
                <c:pt idx="0">
                  <c:v>33.44</c:v>
                </c:pt>
                <c:pt idx="1">
                  <c:v>38.939999999999991</c:v>
                </c:pt>
                <c:pt idx="2">
                  <c:v>44.44</c:v>
                </c:pt>
                <c:pt idx="3">
                  <c:v>50.600000000000009</c:v>
                </c:pt>
                <c:pt idx="4">
                  <c:v>56.98</c:v>
                </c:pt>
                <c:pt idx="5">
                  <c:v>63.359999999999985</c:v>
                </c:pt>
                <c:pt idx="6">
                  <c:v>70.179999999999993</c:v>
                </c:pt>
                <c:pt idx="7">
                  <c:v>77.44</c:v>
                </c:pt>
                <c:pt idx="8">
                  <c:v>84.92</c:v>
                </c:pt>
              </c:numCache>
            </c:numRef>
          </c:yVal>
          <c:smooth val="1"/>
        </c:ser>
        <c:ser>
          <c:idx val="2"/>
          <c:order val="2"/>
          <c:tx>
            <c:strRef>
              <c:f>results_slice!$L$2</c:f>
              <c:strCache>
                <c:ptCount val="1"/>
                <c:pt idx="0">
                  <c:v>Losses load [W]</c:v>
                </c:pt>
              </c:strCache>
            </c:strRef>
          </c:tx>
          <c:xVal>
            <c:numRef>
              <c:f>results_slice!$D$3:$D$11</c:f>
              <c:numCache>
                <c:formatCode>0.00</c:formatCode>
                <c:ptCount val="9"/>
                <c:pt idx="0">
                  <c:v>0.38461538461538464</c:v>
                </c:pt>
                <c:pt idx="1">
                  <c:v>0.53846153846153855</c:v>
                </c:pt>
                <c:pt idx="2">
                  <c:v>0.69230769230769229</c:v>
                </c:pt>
                <c:pt idx="3">
                  <c:v>0.84615384615384615</c:v>
                </c:pt>
                <c:pt idx="4">
                  <c:v>1</c:v>
                </c:pt>
                <c:pt idx="5">
                  <c:v>1.153846153846154</c:v>
                </c:pt>
                <c:pt idx="6">
                  <c:v>1.3076923076923079</c:v>
                </c:pt>
                <c:pt idx="7">
                  <c:v>1.4615384615384617</c:v>
                </c:pt>
                <c:pt idx="8">
                  <c:v>1.6153846153846156</c:v>
                </c:pt>
              </c:numCache>
            </c:numRef>
          </c:xVal>
          <c:yVal>
            <c:numRef>
              <c:f>results_slice!$L$3:$L$11</c:f>
              <c:numCache>
                <c:formatCode>0.00</c:formatCode>
                <c:ptCount val="9"/>
                <c:pt idx="0">
                  <c:v>52.14</c:v>
                </c:pt>
                <c:pt idx="1">
                  <c:v>53.900000000000006</c:v>
                </c:pt>
                <c:pt idx="2">
                  <c:v>55.66</c:v>
                </c:pt>
                <c:pt idx="3">
                  <c:v>57.2</c:v>
                </c:pt>
                <c:pt idx="4">
                  <c:v>58.52</c:v>
                </c:pt>
                <c:pt idx="5">
                  <c:v>59.84</c:v>
                </c:pt>
                <c:pt idx="6">
                  <c:v>61.16</c:v>
                </c:pt>
                <c:pt idx="7">
                  <c:v>62.260000000000005</c:v>
                </c:pt>
                <c:pt idx="8">
                  <c:v>63.580000000000005</c:v>
                </c:pt>
              </c:numCache>
            </c:numRef>
          </c:yVal>
          <c:smooth val="1"/>
        </c:ser>
        <c:ser>
          <c:idx val="3"/>
          <c:order val="3"/>
          <c:tx>
            <c:strRef>
              <c:f>results_slice!$M$2</c:f>
              <c:strCache>
                <c:ptCount val="1"/>
                <c:pt idx="0">
                  <c:v>Total losses [W]</c:v>
                </c:pt>
              </c:strCache>
            </c:strRef>
          </c:tx>
          <c:xVal>
            <c:numRef>
              <c:f>results_slice!$D$3:$D$11</c:f>
              <c:numCache>
                <c:formatCode>0.00</c:formatCode>
                <c:ptCount val="9"/>
                <c:pt idx="0">
                  <c:v>0.38461538461538464</c:v>
                </c:pt>
                <c:pt idx="1">
                  <c:v>0.53846153846153855</c:v>
                </c:pt>
                <c:pt idx="2">
                  <c:v>0.69230769230769229</c:v>
                </c:pt>
                <c:pt idx="3">
                  <c:v>0.84615384615384615</c:v>
                </c:pt>
                <c:pt idx="4">
                  <c:v>1</c:v>
                </c:pt>
                <c:pt idx="5">
                  <c:v>1.153846153846154</c:v>
                </c:pt>
                <c:pt idx="6">
                  <c:v>1.3076923076923079</c:v>
                </c:pt>
                <c:pt idx="7">
                  <c:v>1.4615384615384617</c:v>
                </c:pt>
                <c:pt idx="8">
                  <c:v>1.6153846153846156</c:v>
                </c:pt>
              </c:numCache>
            </c:numRef>
          </c:xVal>
          <c:yVal>
            <c:numRef>
              <c:f>results_slice!$M$3:$M$11</c:f>
              <c:numCache>
                <c:formatCode>0.00</c:formatCode>
                <c:ptCount val="9"/>
                <c:pt idx="0">
                  <c:v>118.58</c:v>
                </c:pt>
                <c:pt idx="1">
                  <c:v>126.5</c:v>
                </c:pt>
                <c:pt idx="2">
                  <c:v>134.63999999999999</c:v>
                </c:pt>
                <c:pt idx="3">
                  <c:v>143</c:v>
                </c:pt>
                <c:pt idx="4">
                  <c:v>151.57999999999998</c:v>
                </c:pt>
                <c:pt idx="5">
                  <c:v>160.38</c:v>
                </c:pt>
                <c:pt idx="6">
                  <c:v>169.62</c:v>
                </c:pt>
                <c:pt idx="7">
                  <c:v>179.08000000000004</c:v>
                </c:pt>
                <c:pt idx="8">
                  <c:v>188.98000000000002</c:v>
                </c:pt>
              </c:numCache>
            </c:numRef>
          </c:yVal>
          <c:smooth val="1"/>
        </c:ser>
        <c:dLbls>
          <c:showLegendKey val="0"/>
          <c:showVal val="0"/>
          <c:showCatName val="0"/>
          <c:showSerName val="0"/>
          <c:showPercent val="0"/>
          <c:showBubbleSize val="0"/>
        </c:dLbls>
        <c:axId val="309610416"/>
        <c:axId val="309608064"/>
      </c:scatterChart>
      <c:valAx>
        <c:axId val="309610416"/>
        <c:scaling>
          <c:orientation val="minMax"/>
          <c:max val="1.7"/>
          <c:min val="0.30000000000000004"/>
        </c:scaling>
        <c:delete val="0"/>
        <c:axPos val="b"/>
        <c:majorGridlines/>
        <c:title>
          <c:tx>
            <c:rich>
              <a:bodyPr/>
              <a:lstStyle/>
              <a:p>
                <a:pPr>
                  <a:defRPr sz="1600"/>
                </a:pPr>
                <a:r>
                  <a:rPr lang="en-US" sz="1600" b="1" i="0" baseline="0">
                    <a:effectLst/>
                  </a:rPr>
                  <a:t>b/a [-]</a:t>
                </a:r>
                <a:endParaRPr lang="cs-CZ" sz="1600">
                  <a:effectLst/>
                </a:endParaRPr>
              </a:p>
            </c:rich>
          </c:tx>
          <c:overlay val="0"/>
        </c:title>
        <c:numFmt formatCode="0.0" sourceLinked="0"/>
        <c:majorTickMark val="out"/>
        <c:minorTickMark val="none"/>
        <c:tickLblPos val="nextTo"/>
        <c:crossAx val="309608064"/>
        <c:crosses val="autoZero"/>
        <c:crossBetween val="midCat"/>
        <c:majorUnit val="0.2"/>
      </c:valAx>
      <c:valAx>
        <c:axId val="309608064"/>
        <c:scaling>
          <c:orientation val="minMax"/>
        </c:scaling>
        <c:delete val="0"/>
        <c:axPos val="l"/>
        <c:majorGridlines/>
        <c:title>
          <c:tx>
            <c:rich>
              <a:bodyPr rot="-5400000" vert="horz"/>
              <a:lstStyle/>
              <a:p>
                <a:pPr>
                  <a:defRPr/>
                </a:pPr>
                <a:r>
                  <a:rPr lang="en-US" sz="1600" b="1" i="0" baseline="0" dirty="0">
                    <a:effectLst/>
                  </a:rPr>
                  <a:t>P [W]</a:t>
                </a:r>
                <a:endParaRPr lang="cs-CZ" sz="1600" dirty="0">
                  <a:effectLst/>
                </a:endParaRPr>
              </a:p>
            </c:rich>
          </c:tx>
          <c:overlay val="0"/>
        </c:title>
        <c:numFmt formatCode="0" sourceLinked="0"/>
        <c:majorTickMark val="out"/>
        <c:minorTickMark val="none"/>
        <c:tickLblPos val="nextTo"/>
        <c:crossAx val="309610416"/>
        <c:crosses val="autoZero"/>
        <c:crossBetween val="midCat"/>
      </c:valAx>
    </c:plotArea>
    <c:legend>
      <c:legendPos val="b"/>
      <c:legendEntry>
        <c:idx val="0"/>
        <c:txPr>
          <a:bodyPr/>
          <a:lstStyle/>
          <a:p>
            <a:pPr>
              <a:defRPr sz="1100"/>
            </a:pPr>
            <a:endParaRPr lang="cs-CZ"/>
          </a:p>
        </c:txPr>
      </c:legendEntry>
      <c:legendEntry>
        <c:idx val="1"/>
        <c:txPr>
          <a:bodyPr/>
          <a:lstStyle/>
          <a:p>
            <a:pPr>
              <a:defRPr sz="1100"/>
            </a:pPr>
            <a:endParaRPr lang="cs-CZ"/>
          </a:p>
        </c:txPr>
      </c:legendEntry>
      <c:legendEntry>
        <c:idx val="2"/>
        <c:txPr>
          <a:bodyPr/>
          <a:lstStyle/>
          <a:p>
            <a:pPr>
              <a:defRPr sz="1100"/>
            </a:pPr>
            <a:endParaRPr lang="cs-CZ"/>
          </a:p>
        </c:txPr>
      </c:legendEntry>
      <c:legendEntry>
        <c:idx val="3"/>
        <c:txPr>
          <a:bodyPr/>
          <a:lstStyle/>
          <a:p>
            <a:pPr>
              <a:defRPr sz="1100"/>
            </a:pPr>
            <a:endParaRPr lang="cs-CZ"/>
          </a:p>
        </c:txPr>
      </c:legendEntry>
      <c:layout>
        <c:manualLayout>
          <c:xMode val="edge"/>
          <c:yMode val="edge"/>
          <c:x val="0.13589624517317392"/>
          <c:y val="0.88974088349157798"/>
          <c:w val="0.8245777791555583"/>
          <c:h val="0.10840034867920659"/>
        </c:manualLayout>
      </c:layout>
      <c:overlay val="0"/>
      <c:txPr>
        <a:bodyPr/>
        <a:lstStyle/>
        <a:p>
          <a:pPr>
            <a:defRPr sz="800"/>
          </a:pPr>
          <a:endParaRPr lang="cs-CZ"/>
        </a:p>
      </c:txPr>
    </c:legend>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results_slice!$R$2</c:f>
              <c:strCache>
                <c:ptCount val="1"/>
                <c:pt idx="0">
                  <c:v>Efficiency [-]</c:v>
                </c:pt>
              </c:strCache>
            </c:strRef>
          </c:tx>
          <c:marker>
            <c:symbol val="none"/>
          </c:marker>
          <c:xVal>
            <c:numRef>
              <c:f>results_slice!$D$3:$D$11</c:f>
              <c:numCache>
                <c:formatCode>0.00</c:formatCode>
                <c:ptCount val="9"/>
                <c:pt idx="0">
                  <c:v>0.38461538461538464</c:v>
                </c:pt>
                <c:pt idx="1">
                  <c:v>0.53846153846153855</c:v>
                </c:pt>
                <c:pt idx="2">
                  <c:v>0.69230769230769229</c:v>
                </c:pt>
                <c:pt idx="3">
                  <c:v>0.84615384615384615</c:v>
                </c:pt>
                <c:pt idx="4">
                  <c:v>1</c:v>
                </c:pt>
                <c:pt idx="5">
                  <c:v>1.153846153846154</c:v>
                </c:pt>
                <c:pt idx="6">
                  <c:v>1.3076923076923079</c:v>
                </c:pt>
                <c:pt idx="7">
                  <c:v>1.4615384615384617</c:v>
                </c:pt>
                <c:pt idx="8">
                  <c:v>1.6153846153846156</c:v>
                </c:pt>
              </c:numCache>
            </c:numRef>
          </c:xVal>
          <c:yVal>
            <c:numRef>
              <c:f>results_slice!$R$3:$R$11</c:f>
              <c:numCache>
                <c:formatCode>0.00</c:formatCode>
                <c:ptCount val="9"/>
                <c:pt idx="0">
                  <c:v>0.43970315398886828</c:v>
                </c:pt>
                <c:pt idx="1">
                  <c:v>0.42608695652173917</c:v>
                </c:pt>
                <c:pt idx="2">
                  <c:v>0.41339869281045755</c:v>
                </c:pt>
                <c:pt idx="3">
                  <c:v>0.4</c:v>
                </c:pt>
                <c:pt idx="4">
                  <c:v>0.38606676342525403</c:v>
                </c:pt>
                <c:pt idx="5">
                  <c:v>0.37311385459533614</c:v>
                </c:pt>
                <c:pt idx="6">
                  <c:v>0.36057068741893644</c:v>
                </c:pt>
                <c:pt idx="7">
                  <c:v>0.34766584766584763</c:v>
                </c:pt>
                <c:pt idx="8">
                  <c:v>0.33643771827706637</c:v>
                </c:pt>
              </c:numCache>
            </c:numRef>
          </c:yVal>
          <c:smooth val="1"/>
        </c:ser>
        <c:dLbls>
          <c:showLegendKey val="0"/>
          <c:showVal val="0"/>
          <c:showCatName val="0"/>
          <c:showSerName val="0"/>
          <c:showPercent val="0"/>
          <c:showBubbleSize val="0"/>
        </c:dLbls>
        <c:axId val="309609240"/>
        <c:axId val="309609632"/>
      </c:scatterChart>
      <c:valAx>
        <c:axId val="309609240"/>
        <c:scaling>
          <c:orientation val="minMax"/>
          <c:max val="1.7"/>
          <c:min val="0.30000000000000004"/>
        </c:scaling>
        <c:delete val="0"/>
        <c:axPos val="b"/>
        <c:majorGridlines/>
        <c:title>
          <c:tx>
            <c:rich>
              <a:bodyPr/>
              <a:lstStyle/>
              <a:p>
                <a:pPr>
                  <a:defRPr/>
                </a:pPr>
                <a:r>
                  <a:rPr lang="en-US" sz="1600" b="1" i="0" baseline="0" dirty="0">
                    <a:effectLst/>
                  </a:rPr>
                  <a:t>b/a [-]</a:t>
                </a:r>
                <a:endParaRPr lang="cs-CZ" sz="1600" dirty="0">
                  <a:effectLst/>
                </a:endParaRPr>
              </a:p>
            </c:rich>
          </c:tx>
          <c:overlay val="0"/>
        </c:title>
        <c:numFmt formatCode="0.0" sourceLinked="0"/>
        <c:majorTickMark val="out"/>
        <c:minorTickMark val="none"/>
        <c:tickLblPos val="nextTo"/>
        <c:crossAx val="309609632"/>
        <c:crosses val="autoZero"/>
        <c:crossBetween val="midCat"/>
        <c:majorUnit val="0.2"/>
      </c:valAx>
      <c:valAx>
        <c:axId val="309609632"/>
        <c:scaling>
          <c:orientation val="minMax"/>
          <c:min val="0.30000000000000004"/>
        </c:scaling>
        <c:delete val="0"/>
        <c:axPos val="l"/>
        <c:majorGridlines/>
        <c:title>
          <c:tx>
            <c:rich>
              <a:bodyPr rot="-5400000" vert="horz"/>
              <a:lstStyle/>
              <a:p>
                <a:pPr>
                  <a:defRPr sz="1000"/>
                </a:pPr>
                <a:r>
                  <a:rPr lang="en-US" sz="1600" b="1" i="0" baseline="0" dirty="0">
                    <a:effectLst/>
                  </a:rPr>
                  <a:t>Efficiency [-]</a:t>
                </a:r>
                <a:endParaRPr lang="cs-CZ" sz="1600" dirty="0">
                  <a:effectLst/>
                </a:endParaRPr>
              </a:p>
            </c:rich>
          </c:tx>
          <c:overlay val="0"/>
        </c:title>
        <c:numFmt formatCode="0.00" sourceLinked="1"/>
        <c:majorTickMark val="out"/>
        <c:minorTickMark val="none"/>
        <c:tickLblPos val="nextTo"/>
        <c:crossAx val="309609240"/>
        <c:crosses val="autoZero"/>
        <c:crossBetween val="midCat"/>
      </c:valAx>
    </c:plotArea>
    <c:plotVisOnly val="1"/>
    <c:dispBlanksAs val="gap"/>
    <c:showDLblsOverMax val="0"/>
  </c:chart>
  <c:spPr>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scatterChart>
        <c:scatterStyle val="smoothMarker"/>
        <c:varyColors val="0"/>
        <c:ser>
          <c:idx val="0"/>
          <c:order val="0"/>
          <c:tx>
            <c:v>Segment</c:v>
          </c:tx>
          <c:marker>
            <c:symbol val="none"/>
          </c:marker>
          <c:xVal>
            <c:numRef>
              <c:f>results!$S$20:$S$29</c:f>
              <c:numCache>
                <c:formatCode>General</c:formatCode>
                <c:ptCount val="10"/>
                <c:pt idx="0">
                  <c:v>8</c:v>
                </c:pt>
                <c:pt idx="1">
                  <c:v>12</c:v>
                </c:pt>
                <c:pt idx="2">
                  <c:v>16</c:v>
                </c:pt>
                <c:pt idx="3">
                  <c:v>20</c:v>
                </c:pt>
                <c:pt idx="4">
                  <c:v>24</c:v>
                </c:pt>
                <c:pt idx="5">
                  <c:v>28</c:v>
                </c:pt>
                <c:pt idx="6">
                  <c:v>32</c:v>
                </c:pt>
                <c:pt idx="7">
                  <c:v>64</c:v>
                </c:pt>
                <c:pt idx="8">
                  <c:v>128</c:v>
                </c:pt>
                <c:pt idx="9">
                  <c:v>185</c:v>
                </c:pt>
              </c:numCache>
            </c:numRef>
          </c:xVal>
          <c:yVal>
            <c:numRef>
              <c:f>results!$W$20:$W$29</c:f>
              <c:numCache>
                <c:formatCode>0.00</c:formatCode>
                <c:ptCount val="10"/>
                <c:pt idx="0">
                  <c:v>4376.5599999999977</c:v>
                </c:pt>
                <c:pt idx="1">
                  <c:v>3976.9199999999983</c:v>
                </c:pt>
                <c:pt idx="2">
                  <c:v>3757.4400000000023</c:v>
                </c:pt>
                <c:pt idx="3">
                  <c:v>3578.6000000000013</c:v>
                </c:pt>
                <c:pt idx="4">
                  <c:v>3433.4399999999987</c:v>
                </c:pt>
                <c:pt idx="5">
                  <c:v>3310.4400000000005</c:v>
                </c:pt>
                <c:pt idx="6">
                  <c:v>3221.4399999999987</c:v>
                </c:pt>
                <c:pt idx="7">
                  <c:v>3262.7200000000012</c:v>
                </c:pt>
                <c:pt idx="8">
                  <c:v>8037.1199999999953</c:v>
                </c:pt>
                <c:pt idx="9">
                  <c:v>10409.950000000081</c:v>
                </c:pt>
              </c:numCache>
            </c:numRef>
          </c:yVal>
          <c:smooth val="1"/>
        </c:ser>
        <c:dLbls>
          <c:showLegendKey val="0"/>
          <c:showVal val="0"/>
          <c:showCatName val="0"/>
          <c:showSerName val="0"/>
          <c:showPercent val="0"/>
          <c:showBubbleSize val="0"/>
        </c:dLbls>
        <c:axId val="309613552"/>
        <c:axId val="309608848"/>
      </c:scatterChart>
      <c:valAx>
        <c:axId val="309613552"/>
        <c:scaling>
          <c:orientation val="minMax"/>
        </c:scaling>
        <c:delete val="0"/>
        <c:axPos val="b"/>
        <c:numFmt formatCode="General" sourceLinked="1"/>
        <c:majorTickMark val="out"/>
        <c:minorTickMark val="none"/>
        <c:tickLblPos val="nextTo"/>
        <c:crossAx val="309608848"/>
        <c:crosses val="autoZero"/>
        <c:crossBetween val="midCat"/>
      </c:valAx>
      <c:valAx>
        <c:axId val="309608848"/>
        <c:scaling>
          <c:orientation val="minMax"/>
        </c:scaling>
        <c:delete val="0"/>
        <c:axPos val="l"/>
        <c:majorGridlines/>
        <c:numFmt formatCode="0.00" sourceLinked="1"/>
        <c:majorTickMark val="out"/>
        <c:minorTickMark val="none"/>
        <c:tickLblPos val="nextTo"/>
        <c:crossAx val="309613552"/>
        <c:crosses val="autoZero"/>
        <c:crossBetween val="midCat"/>
      </c:valAx>
    </c:plotArea>
    <c:legend>
      <c:legendPos val="r"/>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cs-CZ"/>
              <a:t>Ztráty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cs-CZ"/>
        </a:p>
      </c:txPr>
    </c:title>
    <c:autoTitleDeleted val="0"/>
    <c:plotArea>
      <c:layout/>
      <c:scatterChart>
        <c:scatterStyle val="lineMarker"/>
        <c:varyColors val="0"/>
        <c:ser>
          <c:idx val="0"/>
          <c:order val="0"/>
          <c:tx>
            <c:strRef>
              <c:f>List1!$B$1</c:f>
              <c:strCache>
                <c:ptCount val="1"/>
                <c:pt idx="0">
                  <c:v>Losses inductor [W]</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List1!$A$2:$A$9</c:f>
              <c:numCache>
                <c:formatCode>#,##0_);[Red]\(#,##0\)</c:formatCode>
                <c:ptCount val="8"/>
                <c:pt idx="0">
                  <c:v>8</c:v>
                </c:pt>
                <c:pt idx="1">
                  <c:v>12</c:v>
                </c:pt>
                <c:pt idx="2">
                  <c:v>16</c:v>
                </c:pt>
                <c:pt idx="3">
                  <c:v>20</c:v>
                </c:pt>
                <c:pt idx="4">
                  <c:v>24</c:v>
                </c:pt>
                <c:pt idx="5">
                  <c:v>28</c:v>
                </c:pt>
                <c:pt idx="6">
                  <c:v>32</c:v>
                </c:pt>
                <c:pt idx="7">
                  <c:v>64</c:v>
                </c:pt>
              </c:numCache>
            </c:numRef>
          </c:xVal>
          <c:yVal>
            <c:numRef>
              <c:f>List1!$B$2:$B$9</c:f>
              <c:numCache>
                <c:formatCode>#,##0_);[Red]\(#,##0\)</c:formatCode>
                <c:ptCount val="8"/>
                <c:pt idx="0">
                  <c:v>1116</c:v>
                </c:pt>
                <c:pt idx="1">
                  <c:v>1175.2800000000007</c:v>
                </c:pt>
                <c:pt idx="2">
                  <c:v>1143.3599999999969</c:v>
                </c:pt>
                <c:pt idx="3">
                  <c:v>1139.4000000000005</c:v>
                </c:pt>
                <c:pt idx="4">
                  <c:v>1138.8000000000011</c:v>
                </c:pt>
                <c:pt idx="5">
                  <c:v>1140.7200000000003</c:v>
                </c:pt>
                <c:pt idx="6">
                  <c:v>1146.5600000000049</c:v>
                </c:pt>
                <c:pt idx="7">
                  <c:v>1153.9199999999983</c:v>
                </c:pt>
              </c:numCache>
            </c:numRef>
          </c:yVal>
          <c:smooth val="0"/>
        </c:ser>
        <c:ser>
          <c:idx val="1"/>
          <c:order val="1"/>
          <c:tx>
            <c:strRef>
              <c:f>List1!$C$1</c:f>
              <c:strCache>
                <c:ptCount val="1"/>
                <c:pt idx="0">
                  <c:v>Losses segment [W]</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List1!$A$2:$A$9</c:f>
              <c:numCache>
                <c:formatCode>#,##0_);[Red]\(#,##0\)</c:formatCode>
                <c:ptCount val="8"/>
                <c:pt idx="0">
                  <c:v>8</c:v>
                </c:pt>
                <c:pt idx="1">
                  <c:v>12</c:v>
                </c:pt>
                <c:pt idx="2">
                  <c:v>16</c:v>
                </c:pt>
                <c:pt idx="3">
                  <c:v>20</c:v>
                </c:pt>
                <c:pt idx="4">
                  <c:v>24</c:v>
                </c:pt>
                <c:pt idx="5">
                  <c:v>28</c:v>
                </c:pt>
                <c:pt idx="6">
                  <c:v>32</c:v>
                </c:pt>
                <c:pt idx="7">
                  <c:v>64</c:v>
                </c:pt>
              </c:numCache>
            </c:numRef>
          </c:xVal>
          <c:yVal>
            <c:numRef>
              <c:f>List1!$C$2:$C$9</c:f>
              <c:numCache>
                <c:formatCode>#,##0_);[Red]\(#,##0\)</c:formatCode>
                <c:ptCount val="8"/>
                <c:pt idx="0">
                  <c:v>4376.5599999999977</c:v>
                </c:pt>
                <c:pt idx="1">
                  <c:v>3976.9199999999983</c:v>
                </c:pt>
                <c:pt idx="2">
                  <c:v>3757.4400000000023</c:v>
                </c:pt>
                <c:pt idx="3">
                  <c:v>3578.6000000000013</c:v>
                </c:pt>
                <c:pt idx="4">
                  <c:v>3433.4399999999987</c:v>
                </c:pt>
                <c:pt idx="5">
                  <c:v>3310.4400000000005</c:v>
                </c:pt>
                <c:pt idx="6">
                  <c:v>3221.4399999999987</c:v>
                </c:pt>
                <c:pt idx="7">
                  <c:v>3262.7200000000012</c:v>
                </c:pt>
              </c:numCache>
            </c:numRef>
          </c:yVal>
          <c:smooth val="0"/>
        </c:ser>
        <c:ser>
          <c:idx val="2"/>
          <c:order val="2"/>
          <c:tx>
            <c:strRef>
              <c:f>List1!$D$1</c:f>
              <c:strCache>
                <c:ptCount val="1"/>
                <c:pt idx="0">
                  <c:v>Losses load [W]</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List1!$A$2:$A$9</c:f>
              <c:numCache>
                <c:formatCode>#,##0_);[Red]\(#,##0\)</c:formatCode>
                <c:ptCount val="8"/>
                <c:pt idx="0">
                  <c:v>8</c:v>
                </c:pt>
                <c:pt idx="1">
                  <c:v>12</c:v>
                </c:pt>
                <c:pt idx="2">
                  <c:v>16</c:v>
                </c:pt>
                <c:pt idx="3">
                  <c:v>20</c:v>
                </c:pt>
                <c:pt idx="4">
                  <c:v>24</c:v>
                </c:pt>
                <c:pt idx="5">
                  <c:v>28</c:v>
                </c:pt>
                <c:pt idx="6">
                  <c:v>32</c:v>
                </c:pt>
                <c:pt idx="7">
                  <c:v>64</c:v>
                </c:pt>
              </c:numCache>
            </c:numRef>
          </c:xVal>
          <c:yVal>
            <c:numRef>
              <c:f>List1!$D$2:$D$9</c:f>
              <c:numCache>
                <c:formatCode>#,##0_);[Red]\(#,##0\)</c:formatCode>
                <c:ptCount val="8"/>
                <c:pt idx="0">
                  <c:v>22472.560000000001</c:v>
                </c:pt>
                <c:pt idx="1">
                  <c:v>24858.36</c:v>
                </c:pt>
                <c:pt idx="2">
                  <c:v>26304.639999999999</c:v>
                </c:pt>
                <c:pt idx="3">
                  <c:v>27376.6</c:v>
                </c:pt>
                <c:pt idx="4">
                  <c:v>28057.439999999999</c:v>
                </c:pt>
                <c:pt idx="5">
                  <c:v>28644.559999999998</c:v>
                </c:pt>
                <c:pt idx="6">
                  <c:v>29124.16</c:v>
                </c:pt>
                <c:pt idx="7">
                  <c:v>30854.400000000001</c:v>
                </c:pt>
              </c:numCache>
            </c:numRef>
          </c:yVal>
          <c:smooth val="0"/>
        </c:ser>
        <c:dLbls>
          <c:showLegendKey val="0"/>
          <c:showVal val="0"/>
          <c:showCatName val="0"/>
          <c:showSerName val="0"/>
          <c:showPercent val="0"/>
          <c:showBubbleSize val="0"/>
        </c:dLbls>
        <c:axId val="309613160"/>
        <c:axId val="309612768"/>
      </c:scatterChart>
      <c:valAx>
        <c:axId val="309613160"/>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309612768"/>
        <c:crosses val="autoZero"/>
        <c:crossBetween val="midCat"/>
      </c:valAx>
      <c:valAx>
        <c:axId val="309612768"/>
        <c:scaling>
          <c:orientation val="minMax"/>
        </c:scaling>
        <c:delete val="0"/>
        <c:axPos val="l"/>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30961316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legend>
    <c:plotVisOnly val="1"/>
    <c:dispBlanksAs val="gap"/>
    <c:showDLblsOverMax val="0"/>
  </c:chart>
  <c:spPr>
    <a:noFill/>
    <a:ln>
      <a:noFill/>
    </a:ln>
    <a:effectLst/>
  </c:spPr>
  <c:txPr>
    <a:bodyPr/>
    <a:lstStyle/>
    <a:p>
      <a:pPr>
        <a:defRPr/>
      </a:pPr>
      <a:endParaRPr lang="cs-CZ"/>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cs-CZ"/>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cs-CZ"/>
        </a:p>
      </c:txPr>
    </c:title>
    <c:autoTitleDeleted val="0"/>
    <c:plotArea>
      <c:layout/>
      <c:scatterChart>
        <c:scatterStyle val="lineMarker"/>
        <c:varyColors val="0"/>
        <c:ser>
          <c:idx val="0"/>
          <c:order val="0"/>
          <c:tx>
            <c:strRef>
              <c:f>List1!$E$1</c:f>
              <c:strCache>
                <c:ptCount val="1"/>
                <c:pt idx="0">
                  <c:v>účinnost</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List1!$A$2:$A$9</c:f>
              <c:numCache>
                <c:formatCode>#,##0_);[Red]\(#,##0\)</c:formatCode>
                <c:ptCount val="8"/>
                <c:pt idx="0">
                  <c:v>8</c:v>
                </c:pt>
                <c:pt idx="1">
                  <c:v>12</c:v>
                </c:pt>
                <c:pt idx="2">
                  <c:v>16</c:v>
                </c:pt>
                <c:pt idx="3">
                  <c:v>20</c:v>
                </c:pt>
                <c:pt idx="4">
                  <c:v>24</c:v>
                </c:pt>
                <c:pt idx="5">
                  <c:v>28</c:v>
                </c:pt>
                <c:pt idx="6">
                  <c:v>32</c:v>
                </c:pt>
                <c:pt idx="7">
                  <c:v>64</c:v>
                </c:pt>
              </c:numCache>
            </c:numRef>
          </c:xVal>
          <c:yVal>
            <c:numRef>
              <c:f>List1!$E$2:$E$9</c:f>
              <c:numCache>
                <c:formatCode>General</c:formatCode>
                <c:ptCount val="8"/>
                <c:pt idx="0">
                  <c:v>0.80359247519767485</c:v>
                </c:pt>
                <c:pt idx="1">
                  <c:v>0.82832043120821475</c:v>
                </c:pt>
                <c:pt idx="2">
                  <c:v>0.84295045991980888</c:v>
                </c:pt>
                <c:pt idx="3">
                  <c:v>0.85299707738996589</c:v>
                </c:pt>
                <c:pt idx="4">
                  <c:v>0.8598748133601064</c:v>
                </c:pt>
                <c:pt idx="5">
                  <c:v>0.86550647636612821</c:v>
                </c:pt>
                <c:pt idx="6">
                  <c:v>0.86958141845733439</c:v>
                </c:pt>
                <c:pt idx="7">
                  <c:v>0.87477998947578528</c:v>
                </c:pt>
              </c:numCache>
            </c:numRef>
          </c:yVal>
          <c:smooth val="0"/>
        </c:ser>
        <c:dLbls>
          <c:showLegendKey val="0"/>
          <c:showVal val="0"/>
          <c:showCatName val="0"/>
          <c:showSerName val="0"/>
          <c:showPercent val="0"/>
          <c:showBubbleSize val="0"/>
        </c:dLbls>
        <c:axId val="309614336"/>
        <c:axId val="309607280"/>
      </c:scatterChart>
      <c:valAx>
        <c:axId val="309614336"/>
        <c:scaling>
          <c:orientation val="minMax"/>
        </c:scaling>
        <c:delete val="0"/>
        <c:axPos val="b"/>
        <c:majorGridlines>
          <c:spPr>
            <a:ln w="9525" cap="flat" cmpd="sng" algn="ctr">
              <a:solidFill>
                <a:schemeClr val="tx1">
                  <a:lumMod val="15000"/>
                  <a:lumOff val="85000"/>
                </a:schemeClr>
              </a:solidFill>
              <a:round/>
            </a:ln>
            <a:effectLst/>
          </c:spPr>
        </c:majorGridlines>
        <c:numFmt formatCode="#,##0_);[Red]\(#,##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309607280"/>
        <c:crosses val="autoZero"/>
        <c:crossBetween val="midCat"/>
      </c:valAx>
      <c:valAx>
        <c:axId val="309607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cs-CZ"/>
          </a:p>
        </c:txPr>
        <c:crossAx val="30961433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cs-CZ"/>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E5E4666-6EC1-47D3-B78C-B6D91263B25C}" type="datetimeFigureOut">
              <a:rPr lang="cs-CZ" smtClean="0"/>
              <a:t>19.12.2015</a:t>
            </a:fld>
            <a:endParaRPr lang="cs-CZ"/>
          </a:p>
        </p:txBody>
      </p:sp>
      <p:sp>
        <p:nvSpPr>
          <p:cNvPr id="4" name="Zástupný symbol pro zápatí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5" name="Zástupný symbol pro číslo snímk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E671ED0-6006-4973-9BED-78350C5FD5C7}" type="slidenum">
              <a:rPr lang="cs-CZ" smtClean="0"/>
              <a:t>‹#›</a:t>
            </a:fld>
            <a:endParaRPr lang="cs-CZ"/>
          </a:p>
        </p:txBody>
      </p:sp>
    </p:spTree>
    <p:extLst>
      <p:ext uri="{BB962C8B-B14F-4D97-AF65-F5344CB8AC3E}">
        <p14:creationId xmlns:p14="http://schemas.microsoft.com/office/powerpoint/2010/main" val="3460110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AA733F-15D4-4B3D-BA23-F9DE228FE2FA}" type="datetimeFigureOut">
              <a:rPr lang="cs-CZ" smtClean="0"/>
              <a:t>19.12.2015</a:t>
            </a:fld>
            <a:endParaRPr lang="cs-CZ"/>
          </a:p>
        </p:txBody>
      </p:sp>
      <p:sp>
        <p:nvSpPr>
          <p:cNvPr id="4" name="Zástupný symbol pro obrázek snímk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zápatí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1770D0-82C2-41CE-BB1C-BB0F85D03630}" type="slidenum">
              <a:rPr lang="cs-CZ" smtClean="0"/>
              <a:t>‹#›</a:t>
            </a:fld>
            <a:endParaRPr lang="cs-CZ"/>
          </a:p>
        </p:txBody>
      </p:sp>
    </p:spTree>
    <p:extLst>
      <p:ext uri="{BB962C8B-B14F-4D97-AF65-F5344CB8AC3E}">
        <p14:creationId xmlns:p14="http://schemas.microsoft.com/office/powerpoint/2010/main" val="329896515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2</a:t>
            </a:fld>
            <a:endParaRPr lang="cs-CZ"/>
          </a:p>
        </p:txBody>
      </p:sp>
    </p:spTree>
    <p:extLst>
      <p:ext uri="{BB962C8B-B14F-4D97-AF65-F5344CB8AC3E}">
        <p14:creationId xmlns:p14="http://schemas.microsoft.com/office/powerpoint/2010/main" val="215551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16</a:t>
            </a:fld>
            <a:endParaRPr lang="cs-CZ"/>
          </a:p>
        </p:txBody>
      </p:sp>
    </p:spTree>
    <p:extLst>
      <p:ext uri="{BB962C8B-B14F-4D97-AF65-F5344CB8AC3E}">
        <p14:creationId xmlns:p14="http://schemas.microsoft.com/office/powerpoint/2010/main" val="241159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17</a:t>
            </a:fld>
            <a:endParaRPr lang="cs-CZ"/>
          </a:p>
        </p:txBody>
      </p:sp>
    </p:spTree>
    <p:extLst>
      <p:ext uri="{BB962C8B-B14F-4D97-AF65-F5344CB8AC3E}">
        <p14:creationId xmlns:p14="http://schemas.microsoft.com/office/powerpoint/2010/main" val="3494653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18</a:t>
            </a:fld>
            <a:endParaRPr lang="cs-CZ"/>
          </a:p>
        </p:txBody>
      </p:sp>
    </p:spTree>
    <p:extLst>
      <p:ext uri="{BB962C8B-B14F-4D97-AF65-F5344CB8AC3E}">
        <p14:creationId xmlns:p14="http://schemas.microsoft.com/office/powerpoint/2010/main" val="1198470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19</a:t>
            </a:fld>
            <a:endParaRPr lang="cs-CZ"/>
          </a:p>
        </p:txBody>
      </p:sp>
    </p:spTree>
    <p:extLst>
      <p:ext uri="{BB962C8B-B14F-4D97-AF65-F5344CB8AC3E}">
        <p14:creationId xmlns:p14="http://schemas.microsoft.com/office/powerpoint/2010/main" val="3219594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20</a:t>
            </a:fld>
            <a:endParaRPr lang="cs-CZ"/>
          </a:p>
        </p:txBody>
      </p:sp>
    </p:spTree>
    <p:extLst>
      <p:ext uri="{BB962C8B-B14F-4D97-AF65-F5344CB8AC3E}">
        <p14:creationId xmlns:p14="http://schemas.microsoft.com/office/powerpoint/2010/main" val="11274010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21</a:t>
            </a:fld>
            <a:endParaRPr lang="cs-CZ"/>
          </a:p>
        </p:txBody>
      </p:sp>
    </p:spTree>
    <p:extLst>
      <p:ext uri="{BB962C8B-B14F-4D97-AF65-F5344CB8AC3E}">
        <p14:creationId xmlns:p14="http://schemas.microsoft.com/office/powerpoint/2010/main" val="1714086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22</a:t>
            </a:fld>
            <a:endParaRPr lang="cs-CZ"/>
          </a:p>
        </p:txBody>
      </p:sp>
    </p:spTree>
    <p:extLst>
      <p:ext uri="{BB962C8B-B14F-4D97-AF65-F5344CB8AC3E}">
        <p14:creationId xmlns:p14="http://schemas.microsoft.com/office/powerpoint/2010/main" val="425572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23</a:t>
            </a:fld>
            <a:endParaRPr lang="cs-CZ"/>
          </a:p>
        </p:txBody>
      </p:sp>
    </p:spTree>
    <p:extLst>
      <p:ext uri="{BB962C8B-B14F-4D97-AF65-F5344CB8AC3E}">
        <p14:creationId xmlns:p14="http://schemas.microsoft.com/office/powerpoint/2010/main" val="13928154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24</a:t>
            </a:fld>
            <a:endParaRPr lang="cs-CZ"/>
          </a:p>
        </p:txBody>
      </p:sp>
    </p:spTree>
    <p:extLst>
      <p:ext uri="{BB962C8B-B14F-4D97-AF65-F5344CB8AC3E}">
        <p14:creationId xmlns:p14="http://schemas.microsoft.com/office/powerpoint/2010/main" val="3472970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25</a:t>
            </a:fld>
            <a:endParaRPr lang="cs-CZ"/>
          </a:p>
        </p:txBody>
      </p:sp>
    </p:spTree>
    <p:extLst>
      <p:ext uri="{BB962C8B-B14F-4D97-AF65-F5344CB8AC3E}">
        <p14:creationId xmlns:p14="http://schemas.microsoft.com/office/powerpoint/2010/main" val="1070451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3</a:t>
            </a:fld>
            <a:endParaRPr lang="cs-CZ"/>
          </a:p>
        </p:txBody>
      </p:sp>
    </p:spTree>
    <p:extLst>
      <p:ext uri="{BB962C8B-B14F-4D97-AF65-F5344CB8AC3E}">
        <p14:creationId xmlns:p14="http://schemas.microsoft.com/office/powerpoint/2010/main" val="1679229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26</a:t>
            </a:fld>
            <a:endParaRPr lang="cs-CZ"/>
          </a:p>
        </p:txBody>
      </p:sp>
    </p:spTree>
    <p:extLst>
      <p:ext uri="{BB962C8B-B14F-4D97-AF65-F5344CB8AC3E}">
        <p14:creationId xmlns:p14="http://schemas.microsoft.com/office/powerpoint/2010/main" val="9404879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27</a:t>
            </a:fld>
            <a:endParaRPr lang="cs-CZ"/>
          </a:p>
        </p:txBody>
      </p:sp>
    </p:spTree>
    <p:extLst>
      <p:ext uri="{BB962C8B-B14F-4D97-AF65-F5344CB8AC3E}">
        <p14:creationId xmlns:p14="http://schemas.microsoft.com/office/powerpoint/2010/main" val="3374471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28</a:t>
            </a:fld>
            <a:endParaRPr lang="cs-CZ"/>
          </a:p>
        </p:txBody>
      </p:sp>
    </p:spTree>
    <p:extLst>
      <p:ext uri="{BB962C8B-B14F-4D97-AF65-F5344CB8AC3E}">
        <p14:creationId xmlns:p14="http://schemas.microsoft.com/office/powerpoint/2010/main" val="1218654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30</a:t>
            </a:fld>
            <a:endParaRPr lang="cs-CZ"/>
          </a:p>
        </p:txBody>
      </p:sp>
    </p:spTree>
    <p:extLst>
      <p:ext uri="{BB962C8B-B14F-4D97-AF65-F5344CB8AC3E}">
        <p14:creationId xmlns:p14="http://schemas.microsoft.com/office/powerpoint/2010/main" val="3492739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31</a:t>
            </a:fld>
            <a:endParaRPr lang="cs-CZ"/>
          </a:p>
        </p:txBody>
      </p:sp>
    </p:spTree>
    <p:extLst>
      <p:ext uri="{BB962C8B-B14F-4D97-AF65-F5344CB8AC3E}">
        <p14:creationId xmlns:p14="http://schemas.microsoft.com/office/powerpoint/2010/main" val="3899711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32</a:t>
            </a:fld>
            <a:endParaRPr lang="cs-CZ"/>
          </a:p>
        </p:txBody>
      </p:sp>
    </p:spTree>
    <p:extLst>
      <p:ext uri="{BB962C8B-B14F-4D97-AF65-F5344CB8AC3E}">
        <p14:creationId xmlns:p14="http://schemas.microsoft.com/office/powerpoint/2010/main" val="11594974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33</a:t>
            </a:fld>
            <a:endParaRPr lang="cs-CZ"/>
          </a:p>
        </p:txBody>
      </p:sp>
    </p:spTree>
    <p:extLst>
      <p:ext uri="{BB962C8B-B14F-4D97-AF65-F5344CB8AC3E}">
        <p14:creationId xmlns:p14="http://schemas.microsoft.com/office/powerpoint/2010/main" val="1364330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34</a:t>
            </a:fld>
            <a:endParaRPr lang="cs-CZ"/>
          </a:p>
        </p:txBody>
      </p:sp>
    </p:spTree>
    <p:extLst>
      <p:ext uri="{BB962C8B-B14F-4D97-AF65-F5344CB8AC3E}">
        <p14:creationId xmlns:p14="http://schemas.microsoft.com/office/powerpoint/2010/main" val="2062783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35</a:t>
            </a:fld>
            <a:endParaRPr lang="cs-CZ"/>
          </a:p>
        </p:txBody>
      </p:sp>
    </p:spTree>
    <p:extLst>
      <p:ext uri="{BB962C8B-B14F-4D97-AF65-F5344CB8AC3E}">
        <p14:creationId xmlns:p14="http://schemas.microsoft.com/office/powerpoint/2010/main" val="3554271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36</a:t>
            </a:fld>
            <a:endParaRPr lang="cs-CZ"/>
          </a:p>
        </p:txBody>
      </p:sp>
    </p:spTree>
    <p:extLst>
      <p:ext uri="{BB962C8B-B14F-4D97-AF65-F5344CB8AC3E}">
        <p14:creationId xmlns:p14="http://schemas.microsoft.com/office/powerpoint/2010/main" val="189836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cs-CZ" baseline="0" dirty="0" smtClean="0"/>
              <a:t> </a:t>
            </a:r>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5</a:t>
            </a:fld>
            <a:endParaRPr lang="cs-CZ"/>
          </a:p>
        </p:txBody>
      </p:sp>
    </p:spTree>
    <p:extLst>
      <p:ext uri="{BB962C8B-B14F-4D97-AF65-F5344CB8AC3E}">
        <p14:creationId xmlns:p14="http://schemas.microsoft.com/office/powerpoint/2010/main" val="542076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37</a:t>
            </a:fld>
            <a:endParaRPr lang="cs-CZ"/>
          </a:p>
        </p:txBody>
      </p:sp>
    </p:spTree>
    <p:extLst>
      <p:ext uri="{BB962C8B-B14F-4D97-AF65-F5344CB8AC3E}">
        <p14:creationId xmlns:p14="http://schemas.microsoft.com/office/powerpoint/2010/main" val="235556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38</a:t>
            </a:fld>
            <a:endParaRPr lang="cs-CZ"/>
          </a:p>
        </p:txBody>
      </p:sp>
    </p:spTree>
    <p:extLst>
      <p:ext uri="{BB962C8B-B14F-4D97-AF65-F5344CB8AC3E}">
        <p14:creationId xmlns:p14="http://schemas.microsoft.com/office/powerpoint/2010/main" val="7654614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39</a:t>
            </a:fld>
            <a:endParaRPr lang="cs-CZ"/>
          </a:p>
        </p:txBody>
      </p:sp>
    </p:spTree>
    <p:extLst>
      <p:ext uri="{BB962C8B-B14F-4D97-AF65-F5344CB8AC3E}">
        <p14:creationId xmlns:p14="http://schemas.microsoft.com/office/powerpoint/2010/main" val="32147656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40</a:t>
            </a:fld>
            <a:endParaRPr lang="cs-CZ"/>
          </a:p>
        </p:txBody>
      </p:sp>
    </p:spTree>
    <p:extLst>
      <p:ext uri="{BB962C8B-B14F-4D97-AF65-F5344CB8AC3E}">
        <p14:creationId xmlns:p14="http://schemas.microsoft.com/office/powerpoint/2010/main" val="2415022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41</a:t>
            </a:fld>
            <a:endParaRPr lang="cs-CZ"/>
          </a:p>
        </p:txBody>
      </p:sp>
    </p:spTree>
    <p:extLst>
      <p:ext uri="{BB962C8B-B14F-4D97-AF65-F5344CB8AC3E}">
        <p14:creationId xmlns:p14="http://schemas.microsoft.com/office/powerpoint/2010/main" val="2532028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42</a:t>
            </a:fld>
            <a:endParaRPr lang="cs-CZ"/>
          </a:p>
        </p:txBody>
      </p:sp>
    </p:spTree>
    <p:extLst>
      <p:ext uri="{BB962C8B-B14F-4D97-AF65-F5344CB8AC3E}">
        <p14:creationId xmlns:p14="http://schemas.microsoft.com/office/powerpoint/2010/main" val="3609124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43</a:t>
            </a:fld>
            <a:endParaRPr lang="cs-CZ"/>
          </a:p>
        </p:txBody>
      </p:sp>
    </p:spTree>
    <p:extLst>
      <p:ext uri="{BB962C8B-B14F-4D97-AF65-F5344CB8AC3E}">
        <p14:creationId xmlns:p14="http://schemas.microsoft.com/office/powerpoint/2010/main" val="23178413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44</a:t>
            </a:fld>
            <a:endParaRPr lang="cs-CZ"/>
          </a:p>
        </p:txBody>
      </p:sp>
    </p:spTree>
    <p:extLst>
      <p:ext uri="{BB962C8B-B14F-4D97-AF65-F5344CB8AC3E}">
        <p14:creationId xmlns:p14="http://schemas.microsoft.com/office/powerpoint/2010/main" val="3099220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45</a:t>
            </a:fld>
            <a:endParaRPr lang="cs-CZ"/>
          </a:p>
        </p:txBody>
      </p:sp>
    </p:spTree>
    <p:extLst>
      <p:ext uri="{BB962C8B-B14F-4D97-AF65-F5344CB8AC3E}">
        <p14:creationId xmlns:p14="http://schemas.microsoft.com/office/powerpoint/2010/main" val="4137221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cs-CZ" sz="1200" kern="1200" dirty="0" err="1" smtClean="0">
                <a:solidFill>
                  <a:schemeClr val="tx1"/>
                </a:solidFill>
                <a:latin typeface="+mn-lt"/>
                <a:ea typeface="+mn-ea"/>
                <a:cs typeface="+mn-cs"/>
              </a:rPr>
              <a:t>For</a:t>
            </a:r>
            <a:r>
              <a:rPr lang="cs-CZ" sz="1200" kern="1200" dirty="0" smtClean="0">
                <a:solidFill>
                  <a:schemeClr val="tx1"/>
                </a:solidFill>
                <a:latin typeface="+mn-lt"/>
                <a:ea typeface="+mn-ea"/>
                <a:cs typeface="+mn-cs"/>
              </a:rPr>
              <a:t> </a:t>
            </a:r>
            <a:r>
              <a:rPr lang="cs-CZ" sz="1200" kern="1200" dirty="0" err="1" smtClean="0">
                <a:solidFill>
                  <a:schemeClr val="tx1"/>
                </a:solidFill>
                <a:latin typeface="+mn-lt"/>
                <a:ea typeface="+mn-ea"/>
                <a:cs typeface="+mn-cs"/>
              </a:rPr>
              <a:t>the</a:t>
            </a:r>
            <a:r>
              <a:rPr lang="cs-CZ" sz="1200" kern="1200" dirty="0" smtClean="0">
                <a:solidFill>
                  <a:schemeClr val="tx1"/>
                </a:solidFill>
                <a:latin typeface="+mn-lt"/>
                <a:ea typeface="+mn-ea"/>
                <a:cs typeface="+mn-cs"/>
              </a:rPr>
              <a:t> </a:t>
            </a:r>
            <a:r>
              <a:rPr lang="cs-CZ" sz="1200" kern="1200" dirty="0" err="1" smtClean="0">
                <a:solidFill>
                  <a:schemeClr val="tx1"/>
                </a:solidFill>
                <a:latin typeface="+mn-lt"/>
                <a:ea typeface="+mn-ea"/>
                <a:cs typeface="+mn-cs"/>
              </a:rPr>
              <a:t>numerical</a:t>
            </a:r>
            <a:r>
              <a:rPr lang="cs-CZ" sz="1200" kern="1200" baseline="0" dirty="0" smtClean="0">
                <a:solidFill>
                  <a:schemeClr val="tx1"/>
                </a:solidFill>
                <a:latin typeface="+mn-lt"/>
                <a:ea typeface="+mn-ea"/>
                <a:cs typeface="+mn-cs"/>
              </a:rPr>
              <a:t> model </a:t>
            </a:r>
            <a:r>
              <a:rPr lang="cs-CZ" sz="1200" kern="1200" baseline="0" dirty="0" err="1" smtClean="0">
                <a:solidFill>
                  <a:schemeClr val="tx1"/>
                </a:solidFill>
                <a:latin typeface="+mn-lt"/>
                <a:ea typeface="+mn-ea"/>
                <a:cs typeface="+mn-cs"/>
              </a:rPr>
              <a:t>the</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cold</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crucible</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with</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an</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integrated</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inductor</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was</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used</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Our</a:t>
            </a:r>
            <a:r>
              <a:rPr lang="cs-CZ" sz="1200" kern="1200" baseline="0" dirty="0" smtClean="0">
                <a:solidFill>
                  <a:schemeClr val="tx1"/>
                </a:solidFill>
                <a:latin typeface="+mn-lt"/>
                <a:ea typeface="+mn-ea"/>
                <a:cs typeface="+mn-cs"/>
              </a:rPr>
              <a:t> model </a:t>
            </a:r>
            <a:r>
              <a:rPr lang="cs-CZ" sz="1200" kern="1200" baseline="0" dirty="0" err="1" smtClean="0">
                <a:solidFill>
                  <a:schemeClr val="tx1"/>
                </a:solidFill>
                <a:latin typeface="+mn-lt"/>
                <a:ea typeface="+mn-ea"/>
                <a:cs typeface="+mn-cs"/>
              </a:rPr>
              <a:t>includes</a:t>
            </a:r>
            <a:r>
              <a:rPr lang="cs-CZ" sz="1200" kern="1200" baseline="0" dirty="0" smtClean="0">
                <a:solidFill>
                  <a:schemeClr val="tx1"/>
                </a:solidFill>
                <a:latin typeface="+mn-lt"/>
                <a:ea typeface="+mn-ea"/>
                <a:cs typeface="+mn-cs"/>
              </a:rPr>
              <a:t> …..</a:t>
            </a:r>
          </a:p>
          <a:p>
            <a:r>
              <a:rPr lang="cs-CZ" sz="1200" kern="1200" baseline="0" dirty="0" err="1" smtClean="0">
                <a:solidFill>
                  <a:schemeClr val="tx1"/>
                </a:solidFill>
                <a:latin typeface="+mn-lt"/>
                <a:ea typeface="+mn-ea"/>
                <a:cs typeface="+mn-cs"/>
              </a:rPr>
              <a:t>The</a:t>
            </a:r>
            <a:r>
              <a:rPr lang="cs-CZ" sz="1200" kern="1200" baseline="0" dirty="0" smtClean="0">
                <a:solidFill>
                  <a:schemeClr val="tx1"/>
                </a:solidFill>
                <a:latin typeface="+mn-lt"/>
                <a:ea typeface="+mn-ea"/>
                <a:cs typeface="+mn-cs"/>
              </a:rPr>
              <a:t> model </a:t>
            </a:r>
            <a:r>
              <a:rPr lang="cs-CZ" sz="1200" kern="1200" baseline="0" dirty="0" err="1" smtClean="0">
                <a:solidFill>
                  <a:schemeClr val="tx1"/>
                </a:solidFill>
                <a:latin typeface="+mn-lt"/>
                <a:ea typeface="+mn-ea"/>
                <a:cs typeface="+mn-cs"/>
              </a:rPr>
              <a:t>is</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focused</a:t>
            </a:r>
            <a:r>
              <a:rPr lang="cs-CZ" sz="1200" kern="1200" baseline="0" dirty="0" smtClean="0">
                <a:solidFill>
                  <a:schemeClr val="tx1"/>
                </a:solidFill>
                <a:latin typeface="+mn-lt"/>
                <a:ea typeface="+mn-ea"/>
                <a:cs typeface="+mn-cs"/>
              </a:rPr>
              <a:t> on </a:t>
            </a:r>
            <a:r>
              <a:rPr lang="cs-CZ" sz="1200" kern="1200" baseline="0" dirty="0" err="1" smtClean="0">
                <a:solidFill>
                  <a:schemeClr val="tx1"/>
                </a:solidFill>
                <a:latin typeface="+mn-lt"/>
                <a:ea typeface="+mn-ea"/>
                <a:cs typeface="+mn-cs"/>
              </a:rPr>
              <a:t>the</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starting</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phase</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so</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all</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parts</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of</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our</a:t>
            </a:r>
            <a:r>
              <a:rPr lang="cs-CZ" sz="1200" kern="1200" baseline="0" dirty="0" smtClean="0">
                <a:solidFill>
                  <a:schemeClr val="tx1"/>
                </a:solidFill>
                <a:latin typeface="+mn-lt"/>
                <a:ea typeface="+mn-ea"/>
                <a:cs typeface="+mn-cs"/>
              </a:rPr>
              <a:t> model are  in </a:t>
            </a:r>
            <a:r>
              <a:rPr lang="cs-CZ" sz="1200" kern="1200" baseline="0" dirty="0" err="1" smtClean="0">
                <a:solidFill>
                  <a:schemeClr val="tx1"/>
                </a:solidFill>
                <a:latin typeface="+mn-lt"/>
                <a:ea typeface="+mn-ea"/>
                <a:cs typeface="+mn-cs"/>
              </a:rPr>
              <a:t>the</a:t>
            </a:r>
            <a:r>
              <a:rPr lang="cs-CZ" sz="1200" kern="1200" baseline="0" dirty="0" smtClean="0">
                <a:solidFill>
                  <a:schemeClr val="tx1"/>
                </a:solidFill>
                <a:latin typeface="+mn-lt"/>
                <a:ea typeface="+mn-ea"/>
                <a:cs typeface="+mn-cs"/>
              </a:rPr>
              <a:t> solid </a:t>
            </a:r>
            <a:r>
              <a:rPr lang="cs-CZ" sz="1200" kern="1200" baseline="0" dirty="0" err="1" smtClean="0">
                <a:solidFill>
                  <a:schemeClr val="tx1"/>
                </a:solidFill>
                <a:latin typeface="+mn-lt"/>
                <a:ea typeface="+mn-ea"/>
                <a:cs typeface="+mn-cs"/>
              </a:rPr>
              <a:t>state</a:t>
            </a:r>
            <a:r>
              <a:rPr lang="cs-CZ" sz="1200" kern="1200" baseline="0" dirty="0" smtClean="0">
                <a:solidFill>
                  <a:schemeClr val="tx1"/>
                </a:solidFill>
                <a:latin typeface="+mn-lt"/>
                <a:ea typeface="+mn-ea"/>
                <a:cs typeface="+mn-cs"/>
              </a:rPr>
              <a:t>.</a:t>
            </a:r>
          </a:p>
          <a:p>
            <a:r>
              <a:rPr lang="cs-CZ" sz="1200" kern="1200" dirty="0" err="1" smtClean="0">
                <a:solidFill>
                  <a:schemeClr val="tx1"/>
                </a:solidFill>
                <a:latin typeface="+mn-lt"/>
                <a:ea typeface="+mn-ea"/>
                <a:cs typeface="+mn-cs"/>
              </a:rPr>
              <a:t>For</a:t>
            </a:r>
            <a:r>
              <a:rPr lang="cs-CZ" sz="1200" kern="1200" dirty="0" smtClean="0">
                <a:solidFill>
                  <a:schemeClr val="tx1"/>
                </a:solidFill>
                <a:latin typeface="+mn-lt"/>
                <a:ea typeface="+mn-ea"/>
                <a:cs typeface="+mn-cs"/>
              </a:rPr>
              <a:t> </a:t>
            </a:r>
            <a:r>
              <a:rPr lang="cs-CZ" sz="1200" kern="1200" dirty="0" err="1" smtClean="0">
                <a:solidFill>
                  <a:schemeClr val="tx1"/>
                </a:solidFill>
                <a:latin typeface="+mn-lt"/>
                <a:ea typeface="+mn-ea"/>
                <a:cs typeface="+mn-cs"/>
              </a:rPr>
              <a:t>this</a:t>
            </a:r>
            <a:r>
              <a:rPr lang="cs-CZ" sz="1200" kern="1200" dirty="0" smtClean="0">
                <a:solidFill>
                  <a:schemeClr val="tx1"/>
                </a:solidFill>
                <a:latin typeface="+mn-lt"/>
                <a:ea typeface="+mn-ea"/>
                <a:cs typeface="+mn-cs"/>
              </a:rPr>
              <a:t> design </a:t>
            </a:r>
            <a:r>
              <a:rPr lang="cs-CZ" sz="1200" kern="1200" dirty="0" err="1" smtClean="0">
                <a:solidFill>
                  <a:schemeClr val="tx1"/>
                </a:solidFill>
                <a:latin typeface="+mn-lt"/>
                <a:ea typeface="+mn-ea"/>
                <a:cs typeface="+mn-cs"/>
              </a:rPr>
              <a:t>option</a:t>
            </a:r>
            <a:r>
              <a:rPr lang="cs-CZ" sz="1200" kern="1200" dirty="0" smtClean="0">
                <a:solidFill>
                  <a:schemeClr val="tx1"/>
                </a:solidFill>
                <a:latin typeface="+mn-lt"/>
                <a:ea typeface="+mn-ea"/>
                <a:cs typeface="+mn-cs"/>
              </a:rPr>
              <a:t> </a:t>
            </a:r>
            <a:r>
              <a:rPr lang="cs-CZ" sz="1200" kern="1200" dirty="0" err="1" smtClean="0">
                <a:solidFill>
                  <a:schemeClr val="tx1"/>
                </a:solidFill>
                <a:latin typeface="+mn-lt"/>
                <a:ea typeface="+mn-ea"/>
                <a:cs typeface="+mn-cs"/>
              </a:rPr>
              <a:t>the</a:t>
            </a:r>
            <a:r>
              <a:rPr lang="cs-CZ" sz="1200" kern="1200" dirty="0" smtClean="0">
                <a:solidFill>
                  <a:schemeClr val="tx1"/>
                </a:solidFill>
                <a:latin typeface="+mn-lt"/>
                <a:ea typeface="+mn-ea"/>
                <a:cs typeface="+mn-cs"/>
              </a:rPr>
              <a:t> ANSYS </a:t>
            </a:r>
            <a:r>
              <a:rPr lang="cs-CZ" sz="1200" kern="1200" dirty="0" err="1" smtClean="0">
                <a:solidFill>
                  <a:schemeClr val="tx1"/>
                </a:solidFill>
                <a:latin typeface="+mn-lt"/>
                <a:ea typeface="+mn-ea"/>
                <a:cs typeface="+mn-cs"/>
              </a:rPr>
              <a:t>multiphysics</a:t>
            </a:r>
            <a:r>
              <a:rPr lang="cs-CZ" sz="1200" kern="1200" dirty="0" smtClean="0">
                <a:solidFill>
                  <a:schemeClr val="tx1"/>
                </a:solidFill>
                <a:latin typeface="+mn-lt"/>
                <a:ea typeface="+mn-ea"/>
                <a:cs typeface="+mn-cs"/>
              </a:rPr>
              <a:t> software </a:t>
            </a:r>
            <a:r>
              <a:rPr lang="cs-CZ" sz="1200" kern="1200" dirty="0" err="1" smtClean="0">
                <a:solidFill>
                  <a:schemeClr val="tx1"/>
                </a:solidFill>
                <a:latin typeface="+mn-lt"/>
                <a:ea typeface="+mn-ea"/>
                <a:cs typeface="+mn-cs"/>
              </a:rPr>
              <a:t>is</a:t>
            </a:r>
            <a:r>
              <a:rPr lang="cs-CZ" sz="1200" kern="1200" dirty="0" smtClean="0">
                <a:solidFill>
                  <a:schemeClr val="tx1"/>
                </a:solidFill>
                <a:latin typeface="+mn-lt"/>
                <a:ea typeface="+mn-ea"/>
                <a:cs typeface="+mn-cs"/>
              </a:rPr>
              <a:t> </a:t>
            </a:r>
            <a:r>
              <a:rPr lang="cs-CZ" sz="1200" kern="1200" dirty="0" err="1" smtClean="0">
                <a:solidFill>
                  <a:schemeClr val="tx1"/>
                </a:solidFill>
                <a:latin typeface="+mn-lt"/>
                <a:ea typeface="+mn-ea"/>
                <a:cs typeface="+mn-cs"/>
              </a:rPr>
              <a:t>used</a:t>
            </a:r>
            <a:r>
              <a:rPr lang="cs-CZ"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dirty="0" smtClean="0"/>
              <a:t>The problem is solved as </a:t>
            </a:r>
            <a:r>
              <a:rPr lang="en-US" dirty="0" err="1" smtClean="0"/>
              <a:t>axisymmetric</a:t>
            </a:r>
            <a:r>
              <a:rPr lang="en-US" dirty="0" smtClean="0"/>
              <a:t>..</a:t>
            </a:r>
          </a:p>
          <a:p>
            <a:endParaRPr lang="cs-CZ" dirty="0" smtClean="0"/>
          </a:p>
          <a:p>
            <a:r>
              <a:rPr lang="cs-CZ" dirty="0" smtClean="0"/>
              <a:t>Uložení vsázky ve</a:t>
            </a:r>
            <a:r>
              <a:rPr lang="cs-CZ" baseline="0" dirty="0" smtClean="0"/>
              <a:t> vsázce.</a:t>
            </a:r>
          </a:p>
          <a:p>
            <a:r>
              <a:rPr lang="cs-CZ" baseline="0" dirty="0" err="1" smtClean="0"/>
              <a:t>Helmholtz</a:t>
            </a:r>
            <a:r>
              <a:rPr lang="cs-CZ" baseline="0" dirty="0" smtClean="0"/>
              <a:t>, F-K dodat</a:t>
            </a:r>
          </a:p>
          <a:p>
            <a:r>
              <a:rPr lang="cs-CZ" baseline="0" dirty="0" err="1" smtClean="0"/>
              <a:t>Vycházelli</a:t>
            </a:r>
            <a:r>
              <a:rPr lang="cs-CZ" baseline="0" dirty="0" smtClean="0"/>
              <a:t> jsme  ze ztrát, které jsou potřeba k roztavení vsázky (fyzikálně správně).</a:t>
            </a:r>
          </a:p>
          <a:p>
            <a:endParaRPr lang="cs-CZ" dirty="0" smtClean="0"/>
          </a:p>
          <a:p>
            <a:endParaRPr lang="en-US" dirty="0" smtClean="0"/>
          </a:p>
          <a:p>
            <a:r>
              <a:rPr lang="en-US" dirty="0" smtClean="0"/>
              <a:t>The model respects the convective heat transfer between the inductor and cooling water using the specified heat transfer coefficient α. Cooling  of the inductor is one of the most important parts of the model. Intensive cooling  of the inductor allows</a:t>
            </a:r>
            <a:r>
              <a:rPr lang="en-US" baseline="0" dirty="0" smtClean="0"/>
              <a:t> to cause</a:t>
            </a:r>
            <a:r>
              <a:rPr lang="en-US" dirty="0" smtClean="0"/>
              <a:t> stiff layer (skull</a:t>
            </a:r>
            <a:r>
              <a:rPr lang="cs-CZ" dirty="0" smtClean="0"/>
              <a:t>)</a:t>
            </a:r>
            <a:r>
              <a:rPr lang="en-US" dirty="0" smtClean="0"/>
              <a:t>.</a:t>
            </a:r>
            <a:r>
              <a:rPr lang="cs-CZ" baseline="0" dirty="0" smtClean="0"/>
              <a:t>.</a:t>
            </a:r>
            <a:endParaRPr lang="en-US" dirty="0" smtClean="0"/>
          </a:p>
          <a:p>
            <a:r>
              <a:rPr lang="en-US" dirty="0" smtClean="0"/>
              <a:t> </a:t>
            </a:r>
            <a:r>
              <a:rPr lang="cs-CZ" dirty="0" err="1" smtClean="0"/>
              <a:t>Similarly</a:t>
            </a:r>
            <a:r>
              <a:rPr lang="cs-CZ" dirty="0" smtClean="0"/>
              <a:t>, </a:t>
            </a:r>
            <a:r>
              <a:rPr lang="cs-CZ" dirty="0" err="1" smtClean="0"/>
              <a:t>it</a:t>
            </a:r>
            <a:r>
              <a:rPr lang="cs-CZ" dirty="0" smtClean="0"/>
              <a:t> </a:t>
            </a:r>
            <a:r>
              <a:rPr lang="cs-CZ" dirty="0" err="1" smtClean="0"/>
              <a:t>is</a:t>
            </a:r>
            <a:r>
              <a:rPr lang="cs-CZ" dirty="0" smtClean="0"/>
              <a:t> don</a:t>
            </a:r>
            <a:r>
              <a:rPr lang="cs-CZ" baseline="0" dirty="0" smtClean="0"/>
              <a:t> </a:t>
            </a:r>
            <a:r>
              <a:rPr lang="cs-CZ" baseline="0" dirty="0" err="1" smtClean="0"/>
              <a:t>for</a:t>
            </a:r>
            <a:r>
              <a:rPr lang="cs-CZ" baseline="0" dirty="0" smtClean="0"/>
              <a:t> </a:t>
            </a:r>
            <a:r>
              <a:rPr lang="cs-CZ" baseline="0" dirty="0" err="1" smtClean="0"/>
              <a:t>cooling</a:t>
            </a:r>
            <a:r>
              <a:rPr lang="cs-CZ" baseline="0" dirty="0" smtClean="0"/>
              <a:t> </a:t>
            </a:r>
            <a:r>
              <a:rPr lang="cs-CZ" baseline="0" dirty="0" err="1" smtClean="0"/>
              <a:t>of</a:t>
            </a:r>
            <a:r>
              <a:rPr lang="cs-CZ" baseline="0" dirty="0" smtClean="0"/>
              <a:t> </a:t>
            </a:r>
            <a:r>
              <a:rPr lang="cs-CZ" baseline="0" dirty="0" err="1" smtClean="0"/>
              <a:t>the</a:t>
            </a:r>
            <a:r>
              <a:rPr lang="cs-CZ" baseline="0" dirty="0" smtClean="0"/>
              <a:t> </a:t>
            </a:r>
            <a:r>
              <a:rPr lang="cs-CZ" baseline="0" dirty="0" err="1" smtClean="0"/>
              <a:t>bottom</a:t>
            </a:r>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6</a:t>
            </a:fld>
            <a:endParaRPr lang="cs-CZ"/>
          </a:p>
        </p:txBody>
      </p:sp>
    </p:spTree>
    <p:extLst>
      <p:ext uri="{BB962C8B-B14F-4D97-AF65-F5344CB8AC3E}">
        <p14:creationId xmlns:p14="http://schemas.microsoft.com/office/powerpoint/2010/main" val="4015000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r>
              <a:rPr lang="cs-CZ" sz="1200" kern="1200" dirty="0" err="1" smtClean="0">
                <a:solidFill>
                  <a:schemeClr val="tx1"/>
                </a:solidFill>
                <a:latin typeface="+mn-lt"/>
                <a:ea typeface="+mn-ea"/>
                <a:cs typeface="+mn-cs"/>
              </a:rPr>
              <a:t>For</a:t>
            </a:r>
            <a:r>
              <a:rPr lang="cs-CZ" sz="1200" kern="1200" dirty="0" smtClean="0">
                <a:solidFill>
                  <a:schemeClr val="tx1"/>
                </a:solidFill>
                <a:latin typeface="+mn-lt"/>
                <a:ea typeface="+mn-ea"/>
                <a:cs typeface="+mn-cs"/>
              </a:rPr>
              <a:t> </a:t>
            </a:r>
            <a:r>
              <a:rPr lang="cs-CZ" sz="1200" kern="1200" dirty="0" err="1" smtClean="0">
                <a:solidFill>
                  <a:schemeClr val="tx1"/>
                </a:solidFill>
                <a:latin typeface="+mn-lt"/>
                <a:ea typeface="+mn-ea"/>
                <a:cs typeface="+mn-cs"/>
              </a:rPr>
              <a:t>the</a:t>
            </a:r>
            <a:r>
              <a:rPr lang="cs-CZ" sz="1200" kern="1200" dirty="0" smtClean="0">
                <a:solidFill>
                  <a:schemeClr val="tx1"/>
                </a:solidFill>
                <a:latin typeface="+mn-lt"/>
                <a:ea typeface="+mn-ea"/>
                <a:cs typeface="+mn-cs"/>
              </a:rPr>
              <a:t> </a:t>
            </a:r>
            <a:r>
              <a:rPr lang="cs-CZ" sz="1200" kern="1200" dirty="0" err="1" smtClean="0">
                <a:solidFill>
                  <a:schemeClr val="tx1"/>
                </a:solidFill>
                <a:latin typeface="+mn-lt"/>
                <a:ea typeface="+mn-ea"/>
                <a:cs typeface="+mn-cs"/>
              </a:rPr>
              <a:t>numerical</a:t>
            </a:r>
            <a:r>
              <a:rPr lang="cs-CZ" sz="1200" kern="1200" baseline="0" dirty="0" smtClean="0">
                <a:solidFill>
                  <a:schemeClr val="tx1"/>
                </a:solidFill>
                <a:latin typeface="+mn-lt"/>
                <a:ea typeface="+mn-ea"/>
                <a:cs typeface="+mn-cs"/>
              </a:rPr>
              <a:t> model </a:t>
            </a:r>
            <a:r>
              <a:rPr lang="cs-CZ" sz="1200" kern="1200" baseline="0" dirty="0" err="1" smtClean="0">
                <a:solidFill>
                  <a:schemeClr val="tx1"/>
                </a:solidFill>
                <a:latin typeface="+mn-lt"/>
                <a:ea typeface="+mn-ea"/>
                <a:cs typeface="+mn-cs"/>
              </a:rPr>
              <a:t>the</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cold</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crucible</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with</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an</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integrated</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inductor</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was</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used</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Our</a:t>
            </a:r>
            <a:r>
              <a:rPr lang="cs-CZ" sz="1200" kern="1200" baseline="0" dirty="0" smtClean="0">
                <a:solidFill>
                  <a:schemeClr val="tx1"/>
                </a:solidFill>
                <a:latin typeface="+mn-lt"/>
                <a:ea typeface="+mn-ea"/>
                <a:cs typeface="+mn-cs"/>
              </a:rPr>
              <a:t> model </a:t>
            </a:r>
            <a:r>
              <a:rPr lang="cs-CZ" sz="1200" kern="1200" baseline="0" dirty="0" err="1" smtClean="0">
                <a:solidFill>
                  <a:schemeClr val="tx1"/>
                </a:solidFill>
                <a:latin typeface="+mn-lt"/>
                <a:ea typeface="+mn-ea"/>
                <a:cs typeface="+mn-cs"/>
              </a:rPr>
              <a:t>includes</a:t>
            </a:r>
            <a:r>
              <a:rPr lang="cs-CZ" sz="1200" kern="1200" baseline="0" dirty="0" smtClean="0">
                <a:solidFill>
                  <a:schemeClr val="tx1"/>
                </a:solidFill>
                <a:latin typeface="+mn-lt"/>
                <a:ea typeface="+mn-ea"/>
                <a:cs typeface="+mn-cs"/>
              </a:rPr>
              <a:t> …..</a:t>
            </a:r>
          </a:p>
          <a:p>
            <a:r>
              <a:rPr lang="cs-CZ" sz="1200" kern="1200" baseline="0" dirty="0" err="1" smtClean="0">
                <a:solidFill>
                  <a:schemeClr val="tx1"/>
                </a:solidFill>
                <a:latin typeface="+mn-lt"/>
                <a:ea typeface="+mn-ea"/>
                <a:cs typeface="+mn-cs"/>
              </a:rPr>
              <a:t>The</a:t>
            </a:r>
            <a:r>
              <a:rPr lang="cs-CZ" sz="1200" kern="1200" baseline="0" dirty="0" smtClean="0">
                <a:solidFill>
                  <a:schemeClr val="tx1"/>
                </a:solidFill>
                <a:latin typeface="+mn-lt"/>
                <a:ea typeface="+mn-ea"/>
                <a:cs typeface="+mn-cs"/>
              </a:rPr>
              <a:t> model </a:t>
            </a:r>
            <a:r>
              <a:rPr lang="cs-CZ" sz="1200" kern="1200" baseline="0" dirty="0" err="1" smtClean="0">
                <a:solidFill>
                  <a:schemeClr val="tx1"/>
                </a:solidFill>
                <a:latin typeface="+mn-lt"/>
                <a:ea typeface="+mn-ea"/>
                <a:cs typeface="+mn-cs"/>
              </a:rPr>
              <a:t>is</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focused</a:t>
            </a:r>
            <a:r>
              <a:rPr lang="cs-CZ" sz="1200" kern="1200" baseline="0" dirty="0" smtClean="0">
                <a:solidFill>
                  <a:schemeClr val="tx1"/>
                </a:solidFill>
                <a:latin typeface="+mn-lt"/>
                <a:ea typeface="+mn-ea"/>
                <a:cs typeface="+mn-cs"/>
              </a:rPr>
              <a:t> on </a:t>
            </a:r>
            <a:r>
              <a:rPr lang="cs-CZ" sz="1200" kern="1200" baseline="0" dirty="0" err="1" smtClean="0">
                <a:solidFill>
                  <a:schemeClr val="tx1"/>
                </a:solidFill>
                <a:latin typeface="+mn-lt"/>
                <a:ea typeface="+mn-ea"/>
                <a:cs typeface="+mn-cs"/>
              </a:rPr>
              <a:t>the</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starting</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phase</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so</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all</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parts</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of</a:t>
            </a:r>
            <a:r>
              <a:rPr lang="cs-CZ" sz="1200" kern="1200" baseline="0" dirty="0" smtClean="0">
                <a:solidFill>
                  <a:schemeClr val="tx1"/>
                </a:solidFill>
                <a:latin typeface="+mn-lt"/>
                <a:ea typeface="+mn-ea"/>
                <a:cs typeface="+mn-cs"/>
              </a:rPr>
              <a:t> </a:t>
            </a:r>
            <a:r>
              <a:rPr lang="cs-CZ" sz="1200" kern="1200" baseline="0" dirty="0" err="1" smtClean="0">
                <a:solidFill>
                  <a:schemeClr val="tx1"/>
                </a:solidFill>
                <a:latin typeface="+mn-lt"/>
                <a:ea typeface="+mn-ea"/>
                <a:cs typeface="+mn-cs"/>
              </a:rPr>
              <a:t>our</a:t>
            </a:r>
            <a:r>
              <a:rPr lang="cs-CZ" sz="1200" kern="1200" baseline="0" dirty="0" smtClean="0">
                <a:solidFill>
                  <a:schemeClr val="tx1"/>
                </a:solidFill>
                <a:latin typeface="+mn-lt"/>
                <a:ea typeface="+mn-ea"/>
                <a:cs typeface="+mn-cs"/>
              </a:rPr>
              <a:t> model are  in </a:t>
            </a:r>
            <a:r>
              <a:rPr lang="cs-CZ" sz="1200" kern="1200" baseline="0" dirty="0" err="1" smtClean="0">
                <a:solidFill>
                  <a:schemeClr val="tx1"/>
                </a:solidFill>
                <a:latin typeface="+mn-lt"/>
                <a:ea typeface="+mn-ea"/>
                <a:cs typeface="+mn-cs"/>
              </a:rPr>
              <a:t>the</a:t>
            </a:r>
            <a:r>
              <a:rPr lang="cs-CZ" sz="1200" kern="1200" baseline="0" dirty="0" smtClean="0">
                <a:solidFill>
                  <a:schemeClr val="tx1"/>
                </a:solidFill>
                <a:latin typeface="+mn-lt"/>
                <a:ea typeface="+mn-ea"/>
                <a:cs typeface="+mn-cs"/>
              </a:rPr>
              <a:t> solid </a:t>
            </a:r>
            <a:r>
              <a:rPr lang="cs-CZ" sz="1200" kern="1200" baseline="0" dirty="0" err="1" smtClean="0">
                <a:solidFill>
                  <a:schemeClr val="tx1"/>
                </a:solidFill>
                <a:latin typeface="+mn-lt"/>
                <a:ea typeface="+mn-ea"/>
                <a:cs typeface="+mn-cs"/>
              </a:rPr>
              <a:t>state</a:t>
            </a:r>
            <a:r>
              <a:rPr lang="cs-CZ" sz="1200" kern="1200" baseline="0" dirty="0" smtClean="0">
                <a:solidFill>
                  <a:schemeClr val="tx1"/>
                </a:solidFill>
                <a:latin typeface="+mn-lt"/>
                <a:ea typeface="+mn-ea"/>
                <a:cs typeface="+mn-cs"/>
              </a:rPr>
              <a:t>.</a:t>
            </a:r>
          </a:p>
          <a:p>
            <a:r>
              <a:rPr lang="cs-CZ" sz="1200" kern="1200" dirty="0" err="1" smtClean="0">
                <a:solidFill>
                  <a:schemeClr val="tx1"/>
                </a:solidFill>
                <a:latin typeface="+mn-lt"/>
                <a:ea typeface="+mn-ea"/>
                <a:cs typeface="+mn-cs"/>
              </a:rPr>
              <a:t>For</a:t>
            </a:r>
            <a:r>
              <a:rPr lang="cs-CZ" sz="1200" kern="1200" dirty="0" smtClean="0">
                <a:solidFill>
                  <a:schemeClr val="tx1"/>
                </a:solidFill>
                <a:latin typeface="+mn-lt"/>
                <a:ea typeface="+mn-ea"/>
                <a:cs typeface="+mn-cs"/>
              </a:rPr>
              <a:t> </a:t>
            </a:r>
            <a:r>
              <a:rPr lang="cs-CZ" sz="1200" kern="1200" dirty="0" err="1" smtClean="0">
                <a:solidFill>
                  <a:schemeClr val="tx1"/>
                </a:solidFill>
                <a:latin typeface="+mn-lt"/>
                <a:ea typeface="+mn-ea"/>
                <a:cs typeface="+mn-cs"/>
              </a:rPr>
              <a:t>this</a:t>
            </a:r>
            <a:r>
              <a:rPr lang="cs-CZ" sz="1200" kern="1200" dirty="0" smtClean="0">
                <a:solidFill>
                  <a:schemeClr val="tx1"/>
                </a:solidFill>
                <a:latin typeface="+mn-lt"/>
                <a:ea typeface="+mn-ea"/>
                <a:cs typeface="+mn-cs"/>
              </a:rPr>
              <a:t> design </a:t>
            </a:r>
            <a:r>
              <a:rPr lang="cs-CZ" sz="1200" kern="1200" dirty="0" err="1" smtClean="0">
                <a:solidFill>
                  <a:schemeClr val="tx1"/>
                </a:solidFill>
                <a:latin typeface="+mn-lt"/>
                <a:ea typeface="+mn-ea"/>
                <a:cs typeface="+mn-cs"/>
              </a:rPr>
              <a:t>option</a:t>
            </a:r>
            <a:r>
              <a:rPr lang="cs-CZ" sz="1200" kern="1200" dirty="0" smtClean="0">
                <a:solidFill>
                  <a:schemeClr val="tx1"/>
                </a:solidFill>
                <a:latin typeface="+mn-lt"/>
                <a:ea typeface="+mn-ea"/>
                <a:cs typeface="+mn-cs"/>
              </a:rPr>
              <a:t> </a:t>
            </a:r>
            <a:r>
              <a:rPr lang="cs-CZ" sz="1200" kern="1200" dirty="0" err="1" smtClean="0">
                <a:solidFill>
                  <a:schemeClr val="tx1"/>
                </a:solidFill>
                <a:latin typeface="+mn-lt"/>
                <a:ea typeface="+mn-ea"/>
                <a:cs typeface="+mn-cs"/>
              </a:rPr>
              <a:t>the</a:t>
            </a:r>
            <a:r>
              <a:rPr lang="cs-CZ" sz="1200" kern="1200" dirty="0" smtClean="0">
                <a:solidFill>
                  <a:schemeClr val="tx1"/>
                </a:solidFill>
                <a:latin typeface="+mn-lt"/>
                <a:ea typeface="+mn-ea"/>
                <a:cs typeface="+mn-cs"/>
              </a:rPr>
              <a:t> ANSYS </a:t>
            </a:r>
            <a:r>
              <a:rPr lang="cs-CZ" sz="1200" kern="1200" dirty="0" err="1" smtClean="0">
                <a:solidFill>
                  <a:schemeClr val="tx1"/>
                </a:solidFill>
                <a:latin typeface="+mn-lt"/>
                <a:ea typeface="+mn-ea"/>
                <a:cs typeface="+mn-cs"/>
              </a:rPr>
              <a:t>multiphysics</a:t>
            </a:r>
            <a:r>
              <a:rPr lang="cs-CZ" sz="1200" kern="1200" dirty="0" smtClean="0">
                <a:solidFill>
                  <a:schemeClr val="tx1"/>
                </a:solidFill>
                <a:latin typeface="+mn-lt"/>
                <a:ea typeface="+mn-ea"/>
                <a:cs typeface="+mn-cs"/>
              </a:rPr>
              <a:t> software </a:t>
            </a:r>
            <a:r>
              <a:rPr lang="cs-CZ" sz="1200" kern="1200" dirty="0" err="1" smtClean="0">
                <a:solidFill>
                  <a:schemeClr val="tx1"/>
                </a:solidFill>
                <a:latin typeface="+mn-lt"/>
                <a:ea typeface="+mn-ea"/>
                <a:cs typeface="+mn-cs"/>
              </a:rPr>
              <a:t>is</a:t>
            </a:r>
            <a:r>
              <a:rPr lang="cs-CZ" sz="1200" kern="1200" dirty="0" smtClean="0">
                <a:solidFill>
                  <a:schemeClr val="tx1"/>
                </a:solidFill>
                <a:latin typeface="+mn-lt"/>
                <a:ea typeface="+mn-ea"/>
                <a:cs typeface="+mn-cs"/>
              </a:rPr>
              <a:t> </a:t>
            </a:r>
            <a:r>
              <a:rPr lang="cs-CZ" sz="1200" kern="1200" dirty="0" err="1" smtClean="0">
                <a:solidFill>
                  <a:schemeClr val="tx1"/>
                </a:solidFill>
                <a:latin typeface="+mn-lt"/>
                <a:ea typeface="+mn-ea"/>
                <a:cs typeface="+mn-cs"/>
              </a:rPr>
              <a:t>used</a:t>
            </a:r>
            <a:r>
              <a:rPr lang="cs-CZ"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r>
              <a:rPr lang="en-US" dirty="0" smtClean="0"/>
              <a:t>The problem is solved as </a:t>
            </a:r>
            <a:r>
              <a:rPr lang="en-US" dirty="0" err="1" smtClean="0"/>
              <a:t>axisymmetric</a:t>
            </a:r>
            <a:r>
              <a:rPr lang="en-US" dirty="0" smtClean="0"/>
              <a:t>..</a:t>
            </a:r>
          </a:p>
          <a:p>
            <a:endParaRPr lang="cs-CZ" dirty="0" smtClean="0"/>
          </a:p>
          <a:p>
            <a:r>
              <a:rPr lang="cs-CZ" dirty="0" smtClean="0"/>
              <a:t>Uložení vsázky ve</a:t>
            </a:r>
            <a:r>
              <a:rPr lang="cs-CZ" baseline="0" dirty="0" smtClean="0"/>
              <a:t> vsázce.</a:t>
            </a:r>
          </a:p>
          <a:p>
            <a:r>
              <a:rPr lang="cs-CZ" baseline="0" dirty="0" err="1" smtClean="0"/>
              <a:t>Helmholtz</a:t>
            </a:r>
            <a:r>
              <a:rPr lang="cs-CZ" baseline="0" dirty="0" smtClean="0"/>
              <a:t>, F-K dodat</a:t>
            </a:r>
          </a:p>
          <a:p>
            <a:r>
              <a:rPr lang="cs-CZ" baseline="0" dirty="0" err="1" smtClean="0"/>
              <a:t>Vycházelli</a:t>
            </a:r>
            <a:r>
              <a:rPr lang="cs-CZ" baseline="0" dirty="0" smtClean="0"/>
              <a:t> jsme  ze ztrát, které jsou potřeba k roztavení vsázky (fyzikálně správně).</a:t>
            </a:r>
          </a:p>
          <a:p>
            <a:endParaRPr lang="cs-CZ" dirty="0" smtClean="0"/>
          </a:p>
          <a:p>
            <a:endParaRPr lang="en-US" dirty="0" smtClean="0"/>
          </a:p>
          <a:p>
            <a:r>
              <a:rPr lang="en-US" dirty="0" smtClean="0"/>
              <a:t>The model respects the convective heat transfer between the inductor and cooling water using the specified heat transfer coefficient α. Cooling  of the inductor is one of the most important parts of the model. Intensive cooling  of the inductor allows</a:t>
            </a:r>
            <a:r>
              <a:rPr lang="en-US" baseline="0" dirty="0" smtClean="0"/>
              <a:t> to cause</a:t>
            </a:r>
            <a:r>
              <a:rPr lang="en-US" dirty="0" smtClean="0"/>
              <a:t> stiff layer (skull</a:t>
            </a:r>
            <a:r>
              <a:rPr lang="cs-CZ" dirty="0" smtClean="0"/>
              <a:t>)</a:t>
            </a:r>
            <a:r>
              <a:rPr lang="en-US" dirty="0" smtClean="0"/>
              <a:t>.</a:t>
            </a:r>
            <a:r>
              <a:rPr lang="cs-CZ" baseline="0" dirty="0" smtClean="0"/>
              <a:t>.</a:t>
            </a:r>
            <a:endParaRPr lang="en-US" dirty="0" smtClean="0"/>
          </a:p>
          <a:p>
            <a:r>
              <a:rPr lang="en-US" dirty="0" smtClean="0"/>
              <a:t> </a:t>
            </a:r>
            <a:r>
              <a:rPr lang="cs-CZ" dirty="0" err="1" smtClean="0"/>
              <a:t>Similarly</a:t>
            </a:r>
            <a:r>
              <a:rPr lang="cs-CZ" dirty="0" smtClean="0"/>
              <a:t>, </a:t>
            </a:r>
            <a:r>
              <a:rPr lang="cs-CZ" dirty="0" err="1" smtClean="0"/>
              <a:t>it</a:t>
            </a:r>
            <a:r>
              <a:rPr lang="cs-CZ" dirty="0" smtClean="0"/>
              <a:t> </a:t>
            </a:r>
            <a:r>
              <a:rPr lang="cs-CZ" dirty="0" err="1" smtClean="0"/>
              <a:t>is</a:t>
            </a:r>
            <a:r>
              <a:rPr lang="cs-CZ" dirty="0" smtClean="0"/>
              <a:t> don</a:t>
            </a:r>
            <a:r>
              <a:rPr lang="cs-CZ" baseline="0" dirty="0" smtClean="0"/>
              <a:t> </a:t>
            </a:r>
            <a:r>
              <a:rPr lang="cs-CZ" baseline="0" dirty="0" err="1" smtClean="0"/>
              <a:t>for</a:t>
            </a:r>
            <a:r>
              <a:rPr lang="cs-CZ" baseline="0" dirty="0" smtClean="0"/>
              <a:t> </a:t>
            </a:r>
            <a:r>
              <a:rPr lang="cs-CZ" baseline="0" dirty="0" err="1" smtClean="0"/>
              <a:t>cooling</a:t>
            </a:r>
            <a:r>
              <a:rPr lang="cs-CZ" baseline="0" dirty="0" smtClean="0"/>
              <a:t> </a:t>
            </a:r>
            <a:r>
              <a:rPr lang="cs-CZ" baseline="0" dirty="0" err="1" smtClean="0"/>
              <a:t>of</a:t>
            </a:r>
            <a:r>
              <a:rPr lang="cs-CZ" baseline="0" dirty="0" smtClean="0"/>
              <a:t> </a:t>
            </a:r>
            <a:r>
              <a:rPr lang="cs-CZ" baseline="0" dirty="0" err="1" smtClean="0"/>
              <a:t>the</a:t>
            </a:r>
            <a:r>
              <a:rPr lang="cs-CZ" baseline="0" dirty="0" smtClean="0"/>
              <a:t> </a:t>
            </a:r>
            <a:r>
              <a:rPr lang="cs-CZ" baseline="0" dirty="0" err="1" smtClean="0"/>
              <a:t>bottom</a:t>
            </a:r>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7</a:t>
            </a:fld>
            <a:endParaRPr lang="cs-CZ"/>
          </a:p>
        </p:txBody>
      </p:sp>
    </p:spTree>
    <p:extLst>
      <p:ext uri="{BB962C8B-B14F-4D97-AF65-F5344CB8AC3E}">
        <p14:creationId xmlns:p14="http://schemas.microsoft.com/office/powerpoint/2010/main" val="381640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301770D0-82C2-41CE-BB1C-BB0F85D03630}" type="slidenum">
              <a:rPr lang="cs-CZ" smtClean="0"/>
              <a:t>8</a:t>
            </a:fld>
            <a:endParaRPr lang="cs-CZ"/>
          </a:p>
        </p:txBody>
      </p:sp>
    </p:spTree>
    <p:extLst>
      <p:ext uri="{BB962C8B-B14F-4D97-AF65-F5344CB8AC3E}">
        <p14:creationId xmlns:p14="http://schemas.microsoft.com/office/powerpoint/2010/main" val="1254915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10</a:t>
            </a:fld>
            <a:endParaRPr lang="cs-CZ"/>
          </a:p>
        </p:txBody>
      </p:sp>
    </p:spTree>
    <p:extLst>
      <p:ext uri="{BB962C8B-B14F-4D97-AF65-F5344CB8AC3E}">
        <p14:creationId xmlns:p14="http://schemas.microsoft.com/office/powerpoint/2010/main" val="1677109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14</a:t>
            </a:fld>
            <a:endParaRPr lang="cs-CZ"/>
          </a:p>
        </p:txBody>
      </p:sp>
    </p:spTree>
    <p:extLst>
      <p:ext uri="{BB962C8B-B14F-4D97-AF65-F5344CB8AC3E}">
        <p14:creationId xmlns:p14="http://schemas.microsoft.com/office/powerpoint/2010/main" val="1089796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normAutofit/>
          </a:bodyPr>
          <a:lstStyle/>
          <a:p>
            <a:endParaRPr lang="cs-CZ" dirty="0"/>
          </a:p>
        </p:txBody>
      </p:sp>
      <p:sp>
        <p:nvSpPr>
          <p:cNvPr id="4" name="Zástupný symbol pro číslo snímku 3"/>
          <p:cNvSpPr>
            <a:spLocks noGrp="1"/>
          </p:cNvSpPr>
          <p:nvPr>
            <p:ph type="sldNum" sz="quarter" idx="10"/>
          </p:nvPr>
        </p:nvSpPr>
        <p:spPr/>
        <p:txBody>
          <a:bodyPr/>
          <a:lstStyle/>
          <a:p>
            <a:fld id="{5121E9B0-18C1-4A32-A865-CAF985D5EB4B}" type="slidenum">
              <a:rPr lang="cs-CZ" smtClean="0"/>
              <a:pPr/>
              <a:t>15</a:t>
            </a:fld>
            <a:endParaRPr lang="cs-CZ"/>
          </a:p>
        </p:txBody>
      </p:sp>
    </p:spTree>
    <p:extLst>
      <p:ext uri="{BB962C8B-B14F-4D97-AF65-F5344CB8AC3E}">
        <p14:creationId xmlns:p14="http://schemas.microsoft.com/office/powerpoint/2010/main" val="2203642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685800" y="2130425"/>
            <a:ext cx="7772400" cy="1470025"/>
          </a:xfrm>
        </p:spPr>
        <p:txBody>
          <a:bodyPr/>
          <a:lstStyle/>
          <a:p>
            <a:r>
              <a:rPr lang="cs-CZ" smtClean="0"/>
              <a:t>Kliknutím lze upravit styl.</a:t>
            </a:r>
            <a:endParaRPr lang="cs-CZ"/>
          </a:p>
        </p:txBody>
      </p:sp>
      <p:sp>
        <p:nvSpPr>
          <p:cNvPr id="3" name="Podnadpis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cs-CZ" smtClean="0"/>
              <a:t>Kliknutím lze upravit styl předlohy.</a:t>
            </a:r>
            <a:endParaRPr lang="cs-CZ"/>
          </a:p>
        </p:txBody>
      </p:sp>
      <p:sp>
        <p:nvSpPr>
          <p:cNvPr id="4" name="Zástupný symbol pro datum 3"/>
          <p:cNvSpPr>
            <a:spLocks noGrp="1"/>
          </p:cNvSpPr>
          <p:nvPr>
            <p:ph type="dt" sz="half" idx="10"/>
          </p:nvPr>
        </p:nvSpPr>
        <p:spPr/>
        <p:txBody>
          <a:bodyPr/>
          <a:lstStyle/>
          <a:p>
            <a:fld id="{1FF95326-1D67-4F1D-9A92-042DA73ADD4C}" type="datetime1">
              <a:rPr lang="cs-CZ" smtClean="0"/>
              <a:t>19.12.2015</a:t>
            </a:fld>
            <a:endParaRPr lang="cs-CZ"/>
          </a:p>
        </p:txBody>
      </p:sp>
      <p:sp>
        <p:nvSpPr>
          <p:cNvPr id="5" name="Zástupný symbol pro zápatí 4"/>
          <p:cNvSpPr>
            <a:spLocks noGrp="1"/>
          </p:cNvSpPr>
          <p:nvPr>
            <p:ph type="ftr" sz="quarter" idx="11"/>
          </p:nvPr>
        </p:nvSpPr>
        <p:spPr/>
        <p:txBody>
          <a:bodyPr/>
          <a:lstStyle/>
          <a:p>
            <a:r>
              <a:rPr lang="cs-CZ" dirty="0" smtClean="0"/>
              <a:t>  </a:t>
            </a:r>
            <a:endParaRPr lang="cs-CZ" dirty="0"/>
          </a:p>
        </p:txBody>
      </p:sp>
      <p:sp>
        <p:nvSpPr>
          <p:cNvPr id="6" name="Zástupný symbol pro číslo snímku 5"/>
          <p:cNvSpPr>
            <a:spLocks noGrp="1"/>
          </p:cNvSpPr>
          <p:nvPr>
            <p:ph type="sldNum" sz="quarter" idx="12"/>
          </p:nvPr>
        </p:nvSpPr>
        <p:spPr/>
        <p:txBody>
          <a:bodyPr/>
          <a:lstStyle/>
          <a:p>
            <a:fld id="{0BB88B4E-6C2F-460F-88B7-747EB1E1166C}" type="slidenum">
              <a:rPr lang="cs-CZ" smtClean="0"/>
              <a:t>‹#›</a:t>
            </a:fld>
            <a:endParaRPr lang="cs-CZ"/>
          </a:p>
        </p:txBody>
      </p:sp>
    </p:spTree>
    <p:extLst>
      <p:ext uri="{BB962C8B-B14F-4D97-AF65-F5344CB8AC3E}">
        <p14:creationId xmlns:p14="http://schemas.microsoft.com/office/powerpoint/2010/main" val="389749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svislý text 2"/>
          <p:cNvSpPr>
            <a:spLocks noGrp="1"/>
          </p:cNvSpPr>
          <p:nvPr>
            <p:ph type="body" orient="vert" idx="1"/>
          </p:nvPr>
        </p:nvSpPr>
        <p:spPr/>
        <p:txBody>
          <a:bodyPr vert="eaVert"/>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3084A1BA-D7BE-4BA7-AD6B-6F0BF14E66C6}" type="datetime1">
              <a:rPr lang="cs-CZ" smtClean="0"/>
              <a:t>19.12.2015</a:t>
            </a:fld>
            <a:endParaRPr lang="cs-CZ"/>
          </a:p>
        </p:txBody>
      </p:sp>
      <p:sp>
        <p:nvSpPr>
          <p:cNvPr id="5" name="Zástupný symbol pro zápatí 4"/>
          <p:cNvSpPr>
            <a:spLocks noGrp="1"/>
          </p:cNvSpPr>
          <p:nvPr>
            <p:ph type="ftr" sz="quarter" idx="11"/>
          </p:nvPr>
        </p:nvSpPr>
        <p:spPr/>
        <p:txBody>
          <a:bodyPr/>
          <a:lstStyle/>
          <a:p>
            <a:r>
              <a:rPr lang="cs-CZ" dirty="0" smtClean="0"/>
              <a:t>  </a:t>
            </a:r>
            <a:endParaRPr lang="cs-CZ" dirty="0"/>
          </a:p>
        </p:txBody>
      </p:sp>
      <p:sp>
        <p:nvSpPr>
          <p:cNvPr id="6" name="Zástupný symbol pro číslo snímku 5"/>
          <p:cNvSpPr>
            <a:spLocks noGrp="1"/>
          </p:cNvSpPr>
          <p:nvPr>
            <p:ph type="sldNum" sz="quarter" idx="12"/>
          </p:nvPr>
        </p:nvSpPr>
        <p:spPr/>
        <p:txBody>
          <a:bodyPr/>
          <a:lstStyle/>
          <a:p>
            <a:fld id="{0BB88B4E-6C2F-460F-88B7-747EB1E1166C}" type="slidenum">
              <a:rPr lang="cs-CZ" smtClean="0"/>
              <a:t>‹#›</a:t>
            </a:fld>
            <a:endParaRPr lang="cs-CZ"/>
          </a:p>
        </p:txBody>
      </p:sp>
    </p:spTree>
    <p:extLst>
      <p:ext uri="{BB962C8B-B14F-4D97-AF65-F5344CB8AC3E}">
        <p14:creationId xmlns:p14="http://schemas.microsoft.com/office/powerpoint/2010/main" val="28041209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6629400" y="274638"/>
            <a:ext cx="2057400" cy="5851525"/>
          </a:xfrm>
        </p:spPr>
        <p:txBody>
          <a:bodyPr vert="eaVert"/>
          <a:lstStyle/>
          <a:p>
            <a:r>
              <a:rPr lang="cs-CZ" smtClean="0"/>
              <a:t>Kliknutím lze upravit styl.</a:t>
            </a:r>
            <a:endParaRPr lang="cs-CZ"/>
          </a:p>
        </p:txBody>
      </p:sp>
      <p:sp>
        <p:nvSpPr>
          <p:cNvPr id="3" name="Zástupný symbol pro svislý text 2"/>
          <p:cNvSpPr>
            <a:spLocks noGrp="1"/>
          </p:cNvSpPr>
          <p:nvPr>
            <p:ph type="body" orient="vert" idx="1"/>
          </p:nvPr>
        </p:nvSpPr>
        <p:spPr>
          <a:xfrm>
            <a:off x="457200" y="274638"/>
            <a:ext cx="6019800" cy="5851525"/>
          </a:xfrm>
        </p:spPr>
        <p:txBody>
          <a:bodyPr vert="eaVert"/>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3C75B3A8-1BCD-456C-B975-95755667AA30}" type="datetime1">
              <a:rPr lang="cs-CZ" smtClean="0"/>
              <a:t>19.12.2015</a:t>
            </a:fld>
            <a:endParaRPr lang="cs-CZ"/>
          </a:p>
        </p:txBody>
      </p:sp>
      <p:sp>
        <p:nvSpPr>
          <p:cNvPr id="5" name="Zástupný symbol pro zápatí 4"/>
          <p:cNvSpPr>
            <a:spLocks noGrp="1"/>
          </p:cNvSpPr>
          <p:nvPr>
            <p:ph type="ftr" sz="quarter" idx="11"/>
          </p:nvPr>
        </p:nvSpPr>
        <p:spPr/>
        <p:txBody>
          <a:bodyPr/>
          <a:lstStyle/>
          <a:p>
            <a:r>
              <a:rPr lang="cs-CZ" dirty="0" smtClean="0"/>
              <a:t>  </a:t>
            </a:r>
            <a:endParaRPr lang="cs-CZ" dirty="0"/>
          </a:p>
        </p:txBody>
      </p:sp>
      <p:sp>
        <p:nvSpPr>
          <p:cNvPr id="6" name="Zástupný symbol pro číslo snímku 5"/>
          <p:cNvSpPr>
            <a:spLocks noGrp="1"/>
          </p:cNvSpPr>
          <p:nvPr>
            <p:ph type="sldNum" sz="quarter" idx="12"/>
          </p:nvPr>
        </p:nvSpPr>
        <p:spPr/>
        <p:txBody>
          <a:bodyPr/>
          <a:lstStyle/>
          <a:p>
            <a:fld id="{0BB88B4E-6C2F-460F-88B7-747EB1E1166C}" type="slidenum">
              <a:rPr lang="cs-CZ" smtClean="0"/>
              <a:t>‹#›</a:t>
            </a:fld>
            <a:endParaRPr lang="cs-CZ"/>
          </a:p>
        </p:txBody>
      </p:sp>
    </p:spTree>
    <p:extLst>
      <p:ext uri="{BB962C8B-B14F-4D97-AF65-F5344CB8AC3E}">
        <p14:creationId xmlns:p14="http://schemas.microsoft.com/office/powerpoint/2010/main" val="946536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idx="1"/>
          </p:nvPr>
        </p:nvSpPr>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10"/>
          </p:nvPr>
        </p:nvSpPr>
        <p:spPr/>
        <p:txBody>
          <a:bodyPr/>
          <a:lstStyle/>
          <a:p>
            <a:fld id="{563E22DF-33B8-4427-99BB-E68275106B92}" type="datetime1">
              <a:rPr lang="cs-CZ" smtClean="0"/>
              <a:t>19.12.2015</a:t>
            </a:fld>
            <a:endParaRPr lang="cs-CZ"/>
          </a:p>
        </p:txBody>
      </p:sp>
      <p:sp>
        <p:nvSpPr>
          <p:cNvPr id="5" name="Zástupný symbol pro zápatí 4"/>
          <p:cNvSpPr>
            <a:spLocks noGrp="1"/>
          </p:cNvSpPr>
          <p:nvPr>
            <p:ph type="ftr" sz="quarter" idx="11"/>
          </p:nvPr>
        </p:nvSpPr>
        <p:spPr/>
        <p:txBody>
          <a:bodyPr/>
          <a:lstStyle/>
          <a:p>
            <a:r>
              <a:rPr lang="cs-CZ" dirty="0" smtClean="0"/>
              <a:t>  </a:t>
            </a:r>
            <a:endParaRPr lang="cs-CZ" dirty="0"/>
          </a:p>
        </p:txBody>
      </p:sp>
      <p:sp>
        <p:nvSpPr>
          <p:cNvPr id="6" name="Zástupný symbol pro číslo snímku 5"/>
          <p:cNvSpPr>
            <a:spLocks noGrp="1"/>
          </p:cNvSpPr>
          <p:nvPr>
            <p:ph type="sldNum" sz="quarter" idx="12"/>
          </p:nvPr>
        </p:nvSpPr>
        <p:spPr/>
        <p:txBody>
          <a:bodyPr/>
          <a:lstStyle/>
          <a:p>
            <a:fld id="{0BB88B4E-6C2F-460F-88B7-747EB1E1166C}" type="slidenum">
              <a:rPr lang="cs-CZ" smtClean="0"/>
              <a:t>‹#›</a:t>
            </a:fld>
            <a:endParaRPr lang="cs-CZ"/>
          </a:p>
        </p:txBody>
      </p:sp>
    </p:spTree>
    <p:extLst>
      <p:ext uri="{BB962C8B-B14F-4D97-AF65-F5344CB8AC3E}">
        <p14:creationId xmlns:p14="http://schemas.microsoft.com/office/powerpoint/2010/main" val="3170273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722313" y="4406900"/>
            <a:ext cx="7772400" cy="1362075"/>
          </a:xfrm>
        </p:spPr>
        <p:txBody>
          <a:bodyPr anchor="t"/>
          <a:lstStyle>
            <a:lvl1pPr algn="l">
              <a:defRPr sz="4000" b="1" cap="all"/>
            </a:lvl1pPr>
          </a:lstStyle>
          <a:p>
            <a:r>
              <a:rPr lang="cs-CZ" smtClean="0"/>
              <a:t>Kliknutím lze upravit styl.</a:t>
            </a:r>
            <a:endParaRPr lang="cs-CZ"/>
          </a:p>
        </p:txBody>
      </p:sp>
      <p:sp>
        <p:nvSpPr>
          <p:cNvPr id="3" name="Zástupný symbol pro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cs-CZ" smtClean="0"/>
              <a:t>Kliknutím lze upravit styly předlohy textu.</a:t>
            </a:r>
          </a:p>
        </p:txBody>
      </p:sp>
      <p:sp>
        <p:nvSpPr>
          <p:cNvPr id="4" name="Zástupný symbol pro datum 3"/>
          <p:cNvSpPr>
            <a:spLocks noGrp="1"/>
          </p:cNvSpPr>
          <p:nvPr>
            <p:ph type="dt" sz="half" idx="10"/>
          </p:nvPr>
        </p:nvSpPr>
        <p:spPr/>
        <p:txBody>
          <a:bodyPr/>
          <a:lstStyle/>
          <a:p>
            <a:fld id="{0A1E44CC-0708-4D3C-ABF0-A5BA6857BDD7}" type="datetime1">
              <a:rPr lang="cs-CZ" smtClean="0"/>
              <a:t>19.12.2015</a:t>
            </a:fld>
            <a:endParaRPr lang="cs-CZ"/>
          </a:p>
        </p:txBody>
      </p:sp>
      <p:sp>
        <p:nvSpPr>
          <p:cNvPr id="5" name="Zástupný symbol pro zápatí 4"/>
          <p:cNvSpPr>
            <a:spLocks noGrp="1"/>
          </p:cNvSpPr>
          <p:nvPr>
            <p:ph type="ftr" sz="quarter" idx="11"/>
          </p:nvPr>
        </p:nvSpPr>
        <p:spPr/>
        <p:txBody>
          <a:bodyPr/>
          <a:lstStyle/>
          <a:p>
            <a:r>
              <a:rPr lang="cs-CZ" dirty="0" smtClean="0"/>
              <a:t>  </a:t>
            </a:r>
            <a:endParaRPr lang="cs-CZ" dirty="0"/>
          </a:p>
        </p:txBody>
      </p:sp>
      <p:sp>
        <p:nvSpPr>
          <p:cNvPr id="6" name="Zástupný symbol pro číslo snímku 5"/>
          <p:cNvSpPr>
            <a:spLocks noGrp="1"/>
          </p:cNvSpPr>
          <p:nvPr>
            <p:ph type="sldNum" sz="quarter" idx="12"/>
          </p:nvPr>
        </p:nvSpPr>
        <p:spPr/>
        <p:txBody>
          <a:bodyPr/>
          <a:lstStyle/>
          <a:p>
            <a:fld id="{0BB88B4E-6C2F-460F-88B7-747EB1E1166C}" type="slidenum">
              <a:rPr lang="cs-CZ" smtClean="0"/>
              <a:t>‹#›</a:t>
            </a:fld>
            <a:endParaRPr lang="cs-CZ"/>
          </a:p>
        </p:txBody>
      </p:sp>
    </p:spTree>
    <p:extLst>
      <p:ext uri="{BB962C8B-B14F-4D97-AF65-F5344CB8AC3E}">
        <p14:creationId xmlns:p14="http://schemas.microsoft.com/office/powerpoint/2010/main" val="2555808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obsah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obsah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datum 4"/>
          <p:cNvSpPr>
            <a:spLocks noGrp="1"/>
          </p:cNvSpPr>
          <p:nvPr>
            <p:ph type="dt" sz="half" idx="10"/>
          </p:nvPr>
        </p:nvSpPr>
        <p:spPr/>
        <p:txBody>
          <a:bodyPr/>
          <a:lstStyle/>
          <a:p>
            <a:fld id="{68DE1F75-D928-4009-972B-7BE6E0EE69A1}" type="datetime1">
              <a:rPr lang="cs-CZ" smtClean="0"/>
              <a:t>19.12.2015</a:t>
            </a:fld>
            <a:endParaRPr lang="cs-CZ"/>
          </a:p>
        </p:txBody>
      </p:sp>
      <p:sp>
        <p:nvSpPr>
          <p:cNvPr id="6" name="Zástupný symbol pro zápatí 5"/>
          <p:cNvSpPr>
            <a:spLocks noGrp="1"/>
          </p:cNvSpPr>
          <p:nvPr>
            <p:ph type="ftr" sz="quarter" idx="11"/>
          </p:nvPr>
        </p:nvSpPr>
        <p:spPr/>
        <p:txBody>
          <a:bodyPr/>
          <a:lstStyle/>
          <a:p>
            <a:r>
              <a:rPr lang="cs-CZ" dirty="0" smtClean="0"/>
              <a:t>  </a:t>
            </a:r>
            <a:endParaRPr lang="cs-CZ" dirty="0"/>
          </a:p>
        </p:txBody>
      </p:sp>
      <p:sp>
        <p:nvSpPr>
          <p:cNvPr id="7" name="Zástupný symbol pro číslo snímku 6"/>
          <p:cNvSpPr>
            <a:spLocks noGrp="1"/>
          </p:cNvSpPr>
          <p:nvPr>
            <p:ph type="sldNum" sz="quarter" idx="12"/>
          </p:nvPr>
        </p:nvSpPr>
        <p:spPr/>
        <p:txBody>
          <a:bodyPr/>
          <a:lstStyle/>
          <a:p>
            <a:fld id="{0BB88B4E-6C2F-460F-88B7-747EB1E1166C}" type="slidenum">
              <a:rPr lang="cs-CZ" smtClean="0"/>
              <a:t>‹#›</a:t>
            </a:fld>
            <a:endParaRPr lang="cs-CZ"/>
          </a:p>
        </p:txBody>
      </p:sp>
    </p:spTree>
    <p:extLst>
      <p:ext uri="{BB962C8B-B14F-4D97-AF65-F5344CB8AC3E}">
        <p14:creationId xmlns:p14="http://schemas.microsoft.com/office/powerpoint/2010/main" val="274353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cs-CZ" smtClean="0"/>
              <a:t>Kliknutím lze upravit styl.</a:t>
            </a:r>
            <a:endParaRPr lang="cs-CZ"/>
          </a:p>
        </p:txBody>
      </p:sp>
      <p:sp>
        <p:nvSpPr>
          <p:cNvPr id="3" name="Zástupný symbol pro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Kliknutím lze upravit styly předlohy textu.</a:t>
            </a:r>
          </a:p>
        </p:txBody>
      </p:sp>
      <p:sp>
        <p:nvSpPr>
          <p:cNvPr id="4" name="Zástupný symbol pro obsah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5" name="Zástupný symbol pro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Kliknutím lze upravit styly předlohy textu.</a:t>
            </a:r>
          </a:p>
        </p:txBody>
      </p:sp>
      <p:sp>
        <p:nvSpPr>
          <p:cNvPr id="6" name="Zástupný symbol pro obsah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7" name="Zástupný symbol pro datum 6"/>
          <p:cNvSpPr>
            <a:spLocks noGrp="1"/>
          </p:cNvSpPr>
          <p:nvPr>
            <p:ph type="dt" sz="half" idx="10"/>
          </p:nvPr>
        </p:nvSpPr>
        <p:spPr/>
        <p:txBody>
          <a:bodyPr/>
          <a:lstStyle/>
          <a:p>
            <a:fld id="{935E2B9E-C887-4F87-A177-2BF181A9B3E2}" type="datetime1">
              <a:rPr lang="cs-CZ" smtClean="0"/>
              <a:t>19.12.2015</a:t>
            </a:fld>
            <a:endParaRPr lang="cs-CZ"/>
          </a:p>
        </p:txBody>
      </p:sp>
      <p:sp>
        <p:nvSpPr>
          <p:cNvPr id="8" name="Zástupný symbol pro zápatí 7"/>
          <p:cNvSpPr>
            <a:spLocks noGrp="1"/>
          </p:cNvSpPr>
          <p:nvPr>
            <p:ph type="ftr" sz="quarter" idx="11"/>
          </p:nvPr>
        </p:nvSpPr>
        <p:spPr/>
        <p:txBody>
          <a:bodyPr/>
          <a:lstStyle/>
          <a:p>
            <a:r>
              <a:rPr lang="cs-CZ" dirty="0" smtClean="0"/>
              <a:t>  </a:t>
            </a:r>
            <a:endParaRPr lang="cs-CZ" dirty="0"/>
          </a:p>
        </p:txBody>
      </p:sp>
      <p:sp>
        <p:nvSpPr>
          <p:cNvPr id="9" name="Zástupný symbol pro číslo snímku 8"/>
          <p:cNvSpPr>
            <a:spLocks noGrp="1"/>
          </p:cNvSpPr>
          <p:nvPr>
            <p:ph type="sldNum" sz="quarter" idx="12"/>
          </p:nvPr>
        </p:nvSpPr>
        <p:spPr/>
        <p:txBody>
          <a:bodyPr/>
          <a:lstStyle/>
          <a:p>
            <a:fld id="{0BB88B4E-6C2F-460F-88B7-747EB1E1166C}" type="slidenum">
              <a:rPr lang="cs-CZ" smtClean="0"/>
              <a:t>‹#›</a:t>
            </a:fld>
            <a:endParaRPr lang="cs-CZ"/>
          </a:p>
        </p:txBody>
      </p:sp>
    </p:spTree>
    <p:extLst>
      <p:ext uri="{BB962C8B-B14F-4D97-AF65-F5344CB8AC3E}">
        <p14:creationId xmlns:p14="http://schemas.microsoft.com/office/powerpoint/2010/main" val="2873287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smtClean="0"/>
              <a:t>Kliknutím lze upravit styl.</a:t>
            </a:r>
            <a:endParaRPr lang="cs-CZ"/>
          </a:p>
        </p:txBody>
      </p:sp>
      <p:sp>
        <p:nvSpPr>
          <p:cNvPr id="3" name="Zástupný symbol pro datum 2"/>
          <p:cNvSpPr>
            <a:spLocks noGrp="1"/>
          </p:cNvSpPr>
          <p:nvPr>
            <p:ph type="dt" sz="half" idx="10"/>
          </p:nvPr>
        </p:nvSpPr>
        <p:spPr/>
        <p:txBody>
          <a:bodyPr/>
          <a:lstStyle/>
          <a:p>
            <a:fld id="{4EDE4BBC-9A25-4C62-A8BB-81776187D883}" type="datetime1">
              <a:rPr lang="cs-CZ" smtClean="0"/>
              <a:t>19.12.2015</a:t>
            </a:fld>
            <a:endParaRPr lang="cs-CZ"/>
          </a:p>
        </p:txBody>
      </p:sp>
      <p:sp>
        <p:nvSpPr>
          <p:cNvPr id="4" name="Zástupný symbol pro zápatí 3"/>
          <p:cNvSpPr>
            <a:spLocks noGrp="1"/>
          </p:cNvSpPr>
          <p:nvPr>
            <p:ph type="ftr" sz="quarter" idx="11"/>
          </p:nvPr>
        </p:nvSpPr>
        <p:spPr/>
        <p:txBody>
          <a:bodyPr/>
          <a:lstStyle/>
          <a:p>
            <a:r>
              <a:rPr lang="cs-CZ" dirty="0" smtClean="0"/>
              <a:t>  </a:t>
            </a:r>
            <a:endParaRPr lang="cs-CZ" dirty="0"/>
          </a:p>
        </p:txBody>
      </p:sp>
      <p:sp>
        <p:nvSpPr>
          <p:cNvPr id="5" name="Zástupný symbol pro číslo snímku 4"/>
          <p:cNvSpPr>
            <a:spLocks noGrp="1"/>
          </p:cNvSpPr>
          <p:nvPr>
            <p:ph type="sldNum" sz="quarter" idx="12"/>
          </p:nvPr>
        </p:nvSpPr>
        <p:spPr/>
        <p:txBody>
          <a:bodyPr/>
          <a:lstStyle/>
          <a:p>
            <a:fld id="{0BB88B4E-6C2F-460F-88B7-747EB1E1166C}" type="slidenum">
              <a:rPr lang="cs-CZ" smtClean="0"/>
              <a:t>‹#›</a:t>
            </a:fld>
            <a:endParaRPr lang="cs-CZ"/>
          </a:p>
        </p:txBody>
      </p:sp>
    </p:spTree>
    <p:extLst>
      <p:ext uri="{BB962C8B-B14F-4D97-AF65-F5344CB8AC3E}">
        <p14:creationId xmlns:p14="http://schemas.microsoft.com/office/powerpoint/2010/main" val="181187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315BF1BE-C7DB-4B8E-93BA-BC8517593AE4}" type="datetime1">
              <a:rPr lang="cs-CZ" smtClean="0"/>
              <a:t>19.12.2015</a:t>
            </a:fld>
            <a:endParaRPr lang="cs-CZ"/>
          </a:p>
        </p:txBody>
      </p:sp>
      <p:sp>
        <p:nvSpPr>
          <p:cNvPr id="3" name="Zástupný symbol pro zápatí 2"/>
          <p:cNvSpPr>
            <a:spLocks noGrp="1"/>
          </p:cNvSpPr>
          <p:nvPr>
            <p:ph type="ftr" sz="quarter" idx="11"/>
          </p:nvPr>
        </p:nvSpPr>
        <p:spPr/>
        <p:txBody>
          <a:bodyPr/>
          <a:lstStyle/>
          <a:p>
            <a:r>
              <a:rPr lang="cs-CZ" dirty="0" smtClean="0"/>
              <a:t>  </a:t>
            </a:r>
            <a:endParaRPr lang="cs-CZ" dirty="0"/>
          </a:p>
        </p:txBody>
      </p:sp>
      <p:sp>
        <p:nvSpPr>
          <p:cNvPr id="4" name="Zástupný symbol pro číslo snímku 3"/>
          <p:cNvSpPr>
            <a:spLocks noGrp="1"/>
          </p:cNvSpPr>
          <p:nvPr>
            <p:ph type="sldNum" sz="quarter" idx="12"/>
          </p:nvPr>
        </p:nvSpPr>
        <p:spPr/>
        <p:txBody>
          <a:bodyPr/>
          <a:lstStyle/>
          <a:p>
            <a:fld id="{0BB88B4E-6C2F-460F-88B7-747EB1E1166C}" type="slidenum">
              <a:rPr lang="cs-CZ" smtClean="0"/>
              <a:t>‹#›</a:t>
            </a:fld>
            <a:endParaRPr lang="cs-CZ"/>
          </a:p>
        </p:txBody>
      </p:sp>
    </p:spTree>
    <p:extLst>
      <p:ext uri="{BB962C8B-B14F-4D97-AF65-F5344CB8AC3E}">
        <p14:creationId xmlns:p14="http://schemas.microsoft.com/office/powerpoint/2010/main" val="3014394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457200" y="273050"/>
            <a:ext cx="3008313" cy="1162050"/>
          </a:xfrm>
        </p:spPr>
        <p:txBody>
          <a:bodyPr anchor="b"/>
          <a:lstStyle>
            <a:lvl1pPr algn="l">
              <a:defRPr sz="2000" b="1"/>
            </a:lvl1pPr>
          </a:lstStyle>
          <a:p>
            <a:r>
              <a:rPr lang="cs-CZ" smtClean="0"/>
              <a:t>Kliknutím lze upravit styl.</a:t>
            </a:r>
            <a:endParaRPr lang="cs-CZ"/>
          </a:p>
        </p:txBody>
      </p:sp>
      <p:sp>
        <p:nvSpPr>
          <p:cNvPr id="3" name="Zástupný symbol pro obsah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smtClean="0"/>
              <a:t>Kliknutím lze upravit styly předlohy textu.</a:t>
            </a:r>
          </a:p>
        </p:txBody>
      </p:sp>
      <p:sp>
        <p:nvSpPr>
          <p:cNvPr id="5" name="Zástupný symbol pro datum 4"/>
          <p:cNvSpPr>
            <a:spLocks noGrp="1"/>
          </p:cNvSpPr>
          <p:nvPr>
            <p:ph type="dt" sz="half" idx="10"/>
          </p:nvPr>
        </p:nvSpPr>
        <p:spPr/>
        <p:txBody>
          <a:bodyPr/>
          <a:lstStyle/>
          <a:p>
            <a:fld id="{A8915524-D477-463A-814C-36F649FD48E0}" type="datetime1">
              <a:rPr lang="cs-CZ" smtClean="0"/>
              <a:t>19.12.2015</a:t>
            </a:fld>
            <a:endParaRPr lang="cs-CZ"/>
          </a:p>
        </p:txBody>
      </p:sp>
      <p:sp>
        <p:nvSpPr>
          <p:cNvPr id="6" name="Zástupný symbol pro zápatí 5"/>
          <p:cNvSpPr>
            <a:spLocks noGrp="1"/>
          </p:cNvSpPr>
          <p:nvPr>
            <p:ph type="ftr" sz="quarter" idx="11"/>
          </p:nvPr>
        </p:nvSpPr>
        <p:spPr/>
        <p:txBody>
          <a:bodyPr/>
          <a:lstStyle/>
          <a:p>
            <a:r>
              <a:rPr lang="cs-CZ" dirty="0" smtClean="0"/>
              <a:t>  </a:t>
            </a:r>
            <a:endParaRPr lang="cs-CZ" dirty="0"/>
          </a:p>
        </p:txBody>
      </p:sp>
      <p:sp>
        <p:nvSpPr>
          <p:cNvPr id="7" name="Zástupný symbol pro číslo snímku 6"/>
          <p:cNvSpPr>
            <a:spLocks noGrp="1"/>
          </p:cNvSpPr>
          <p:nvPr>
            <p:ph type="sldNum" sz="quarter" idx="12"/>
          </p:nvPr>
        </p:nvSpPr>
        <p:spPr/>
        <p:txBody>
          <a:bodyPr/>
          <a:lstStyle/>
          <a:p>
            <a:fld id="{0BB88B4E-6C2F-460F-88B7-747EB1E1166C}" type="slidenum">
              <a:rPr lang="cs-CZ" smtClean="0"/>
              <a:t>‹#›</a:t>
            </a:fld>
            <a:endParaRPr lang="cs-CZ"/>
          </a:p>
        </p:txBody>
      </p:sp>
    </p:spTree>
    <p:extLst>
      <p:ext uri="{BB962C8B-B14F-4D97-AF65-F5344CB8AC3E}">
        <p14:creationId xmlns:p14="http://schemas.microsoft.com/office/powerpoint/2010/main" val="2980665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1792288" y="4800600"/>
            <a:ext cx="5486400" cy="566738"/>
          </a:xfrm>
        </p:spPr>
        <p:txBody>
          <a:bodyPr anchor="b"/>
          <a:lstStyle>
            <a:lvl1pPr algn="l">
              <a:defRPr sz="2000" b="1"/>
            </a:lvl1pPr>
          </a:lstStyle>
          <a:p>
            <a:r>
              <a:rPr lang="cs-CZ" smtClean="0"/>
              <a:t>Kliknutím lze upravit styl.</a:t>
            </a:r>
            <a:endParaRPr lang="cs-CZ"/>
          </a:p>
        </p:txBody>
      </p:sp>
      <p:sp>
        <p:nvSpPr>
          <p:cNvPr id="3" name="Zástupný symbol pro obrázek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cs-CZ" smtClean="0"/>
              <a:t>Kliknutím lze upravit styly předlohy textu.</a:t>
            </a:r>
          </a:p>
        </p:txBody>
      </p:sp>
      <p:sp>
        <p:nvSpPr>
          <p:cNvPr id="5" name="Zástupný symbol pro datum 4"/>
          <p:cNvSpPr>
            <a:spLocks noGrp="1"/>
          </p:cNvSpPr>
          <p:nvPr>
            <p:ph type="dt" sz="half" idx="10"/>
          </p:nvPr>
        </p:nvSpPr>
        <p:spPr/>
        <p:txBody>
          <a:bodyPr/>
          <a:lstStyle/>
          <a:p>
            <a:fld id="{D516B190-7193-4C7C-A6CA-211552C2BBCD}" type="datetime1">
              <a:rPr lang="cs-CZ" smtClean="0"/>
              <a:t>19.12.2015</a:t>
            </a:fld>
            <a:endParaRPr lang="cs-CZ"/>
          </a:p>
        </p:txBody>
      </p:sp>
      <p:sp>
        <p:nvSpPr>
          <p:cNvPr id="6" name="Zástupný symbol pro zápatí 5"/>
          <p:cNvSpPr>
            <a:spLocks noGrp="1"/>
          </p:cNvSpPr>
          <p:nvPr>
            <p:ph type="ftr" sz="quarter" idx="11"/>
          </p:nvPr>
        </p:nvSpPr>
        <p:spPr/>
        <p:txBody>
          <a:bodyPr/>
          <a:lstStyle/>
          <a:p>
            <a:r>
              <a:rPr lang="cs-CZ" dirty="0" smtClean="0"/>
              <a:t>  </a:t>
            </a:r>
            <a:endParaRPr lang="cs-CZ" dirty="0"/>
          </a:p>
        </p:txBody>
      </p:sp>
      <p:sp>
        <p:nvSpPr>
          <p:cNvPr id="7" name="Zástupný symbol pro číslo snímku 6"/>
          <p:cNvSpPr>
            <a:spLocks noGrp="1"/>
          </p:cNvSpPr>
          <p:nvPr>
            <p:ph type="sldNum" sz="quarter" idx="12"/>
          </p:nvPr>
        </p:nvSpPr>
        <p:spPr/>
        <p:txBody>
          <a:bodyPr/>
          <a:lstStyle/>
          <a:p>
            <a:fld id="{0BB88B4E-6C2F-460F-88B7-747EB1E1166C}" type="slidenum">
              <a:rPr lang="cs-CZ" smtClean="0"/>
              <a:t>‹#›</a:t>
            </a:fld>
            <a:endParaRPr lang="cs-CZ"/>
          </a:p>
        </p:txBody>
      </p:sp>
    </p:spTree>
    <p:extLst>
      <p:ext uri="{BB962C8B-B14F-4D97-AF65-F5344CB8AC3E}">
        <p14:creationId xmlns:p14="http://schemas.microsoft.com/office/powerpoint/2010/main" val="4122810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cs-CZ" smtClean="0"/>
              <a:t>Kliknutím lze upravit styl.</a:t>
            </a:r>
            <a:endParaRPr lang="cs-CZ"/>
          </a:p>
        </p:txBody>
      </p:sp>
      <p:sp>
        <p:nvSpPr>
          <p:cNvPr id="3" name="Zástupný symbol pro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4" name="Zástupný symbol pro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05F145-3B08-467A-AA78-F11C75A2C31D}" type="datetime1">
              <a:rPr lang="cs-CZ" smtClean="0"/>
              <a:t>19.12.2015</a:t>
            </a:fld>
            <a:endParaRPr lang="cs-CZ"/>
          </a:p>
        </p:txBody>
      </p:sp>
      <p:sp>
        <p:nvSpPr>
          <p:cNvPr id="5" name="Zástupný symbol pro zápatí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cs-CZ" dirty="0" smtClean="0"/>
              <a:t>  </a:t>
            </a:r>
            <a:endParaRPr lang="cs-CZ" dirty="0"/>
          </a:p>
        </p:txBody>
      </p:sp>
      <p:sp>
        <p:nvSpPr>
          <p:cNvPr id="6" name="Zástupný symbol pro číslo snímk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88B4E-6C2F-460F-88B7-747EB1E1166C}" type="slidenum">
              <a:rPr lang="cs-CZ" smtClean="0"/>
              <a:t>‹#›</a:t>
            </a:fld>
            <a:endParaRPr lang="cs-CZ"/>
          </a:p>
        </p:txBody>
      </p:sp>
    </p:spTree>
    <p:extLst>
      <p:ext uri="{BB962C8B-B14F-4D97-AF65-F5344CB8AC3E}">
        <p14:creationId xmlns:p14="http://schemas.microsoft.com/office/powerpoint/2010/main" val="2422407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9.gi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gif"/></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6.gif"/></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chart" Target="../charts/chart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chart" Target="../charts/chart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7.jpe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6.jpeg"/><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www.ietlabs.com/1900_7600" TargetMode="Externa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4.jpeg"/><Relationship Id="rId4" Type="http://schemas.openxmlformats.org/officeDocument/2006/relationships/image" Target="../media/image43.jpe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David\Desktop\LOGA.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Přímá spojnice 13"/>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ovéPole 2"/>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7" name="Zástupný symbol pro obsah 6"/>
          <p:cNvSpPr>
            <a:spLocks noGrp="1"/>
          </p:cNvSpPr>
          <p:nvPr>
            <p:ph idx="1"/>
          </p:nvPr>
        </p:nvSpPr>
        <p:spPr/>
        <p:txBody>
          <a:bodyPr/>
          <a:lstStyle/>
          <a:p>
            <a:pPr lvl="1"/>
            <a:r>
              <a:rPr lang="cs-CZ" dirty="0" smtClean="0"/>
              <a:t>Studený kelímek</a:t>
            </a:r>
          </a:p>
          <a:p>
            <a:pPr lvl="2"/>
            <a:r>
              <a:rPr lang="cs-CZ" dirty="0" smtClean="0"/>
              <a:t>Typy (s integrovaným induktorem, segmentový)</a:t>
            </a:r>
            <a:endParaRPr lang="cs-CZ" dirty="0"/>
          </a:p>
          <a:p>
            <a:pPr lvl="2"/>
            <a:r>
              <a:rPr lang="cs-CZ" dirty="0" smtClean="0"/>
              <a:t>Použití (skla, kovy, nekovy, oxidy kovů, vitrifikace)</a:t>
            </a:r>
          </a:p>
          <a:p>
            <a:pPr lvl="2"/>
            <a:r>
              <a:rPr lang="cs-CZ" dirty="0" smtClean="0"/>
              <a:t>Matematický model</a:t>
            </a:r>
            <a:endParaRPr lang="cs-CZ" dirty="0"/>
          </a:p>
          <a:p>
            <a:pPr lvl="2"/>
            <a:r>
              <a:rPr lang="cs-CZ" dirty="0" smtClean="0"/>
              <a:t>Optimalizace v software ANSYS </a:t>
            </a:r>
            <a:r>
              <a:rPr lang="cs-CZ" dirty="0" err="1" smtClean="0"/>
              <a:t>Machanical</a:t>
            </a:r>
            <a:endParaRPr lang="cs-CZ" dirty="0"/>
          </a:p>
          <a:p>
            <a:pPr lvl="3"/>
            <a:r>
              <a:rPr lang="cs-CZ" dirty="0"/>
              <a:t>Tvar segmentu</a:t>
            </a:r>
          </a:p>
          <a:p>
            <a:pPr lvl="3"/>
            <a:r>
              <a:rPr lang="cs-CZ" dirty="0"/>
              <a:t>Tloušťka segmentu</a:t>
            </a:r>
          </a:p>
          <a:p>
            <a:pPr lvl="3"/>
            <a:r>
              <a:rPr lang="cs-CZ" dirty="0"/>
              <a:t>Počet </a:t>
            </a:r>
            <a:r>
              <a:rPr lang="cs-CZ" dirty="0" smtClean="0"/>
              <a:t>segmentů</a:t>
            </a:r>
          </a:p>
          <a:p>
            <a:pPr lvl="1"/>
            <a:r>
              <a:rPr lang="cs-CZ" dirty="0" smtClean="0"/>
              <a:t>Studený kelímek na KEE FEL ZČU</a:t>
            </a:r>
          </a:p>
          <a:p>
            <a:pPr lvl="2"/>
            <a:r>
              <a:rPr lang="cs-CZ" dirty="0" smtClean="0"/>
              <a:t>Ostatní vybavení laboratoře</a:t>
            </a:r>
          </a:p>
          <a:p>
            <a:pPr lvl="1"/>
            <a:endParaRPr lang="cs-CZ" dirty="0" smtClean="0"/>
          </a:p>
        </p:txBody>
      </p:sp>
    </p:spTree>
    <p:extLst>
      <p:ext uri="{BB962C8B-B14F-4D97-AF65-F5344CB8AC3E}">
        <p14:creationId xmlns:p14="http://schemas.microsoft.com/office/powerpoint/2010/main" val="6530887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10</a:t>
            </a:fld>
            <a:endParaRPr lang="cs-CZ"/>
          </a:p>
        </p:txBody>
      </p:sp>
      <p:sp>
        <p:nvSpPr>
          <p:cNvPr id="13"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počtu segmentů stud. kelímku – </a:t>
            </a:r>
            <a:r>
              <a:rPr lang="cs-CZ" sz="2400" dirty="0" err="1" smtClean="0"/>
              <a:t>Mesh</a:t>
            </a:r>
            <a:r>
              <a:rPr lang="cs-CZ" sz="2400" dirty="0" smtClean="0"/>
              <a:t> 1 MHz</a:t>
            </a:r>
            <a:endParaRPr lang="cs-CZ" sz="2400" dirty="0"/>
          </a:p>
        </p:txBody>
      </p:sp>
      <p:pic>
        <p:nvPicPr>
          <p:cNvPr id="4" name="Obráze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184" y="1773320"/>
            <a:ext cx="5839632" cy="4536000"/>
          </a:xfrm>
          <a:prstGeom prst="rect">
            <a:avLst/>
          </a:prstGeom>
        </p:spPr>
      </p:pic>
      <p:sp>
        <p:nvSpPr>
          <p:cNvPr id="5" name="Rectangle 2"/>
          <p:cNvSpPr>
            <a:spLocks noChangeArrowheads="1"/>
          </p:cNvSpPr>
          <p:nvPr/>
        </p:nvSpPr>
        <p:spPr bwMode="auto">
          <a:xfrm>
            <a:off x="6300192" y="534570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cs-CZ"/>
          </a:p>
        </p:txBody>
      </p:sp>
      <mc:AlternateContent xmlns:mc="http://schemas.openxmlformats.org/markup-compatibility/2006" xmlns:a14="http://schemas.microsoft.com/office/drawing/2010/main">
        <mc:Choice Requires="a14">
          <p:sp>
            <p:nvSpPr>
              <p:cNvPr id="7" name="Obdélník 6"/>
              <p:cNvSpPr/>
              <p:nvPr/>
            </p:nvSpPr>
            <p:spPr>
              <a:xfrm>
                <a:off x="394524" y="2636912"/>
                <a:ext cx="2108974" cy="9844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cs-CZ" i="1" smtClean="0">
                              <a:latin typeface="Cambria Math" panose="02040503050406030204" pitchFamily="18" charset="0"/>
                            </a:rPr>
                          </m:ctrlPr>
                        </m:dPr>
                        <m:e>
                          <m:eqArr>
                            <m:eqArrPr>
                              <m:ctrlPr>
                                <a:rPr lang="cs-CZ" i="1">
                                  <a:latin typeface="Cambria Math" panose="02040503050406030204" pitchFamily="18" charset="0"/>
                                </a:rPr>
                              </m:ctrlPr>
                            </m:eqArrPr>
                            <m:e>
                              <m:r>
                                <a:rPr lang="cs-CZ" i="1">
                                  <a:latin typeface="Cambria Math" panose="02040503050406030204" pitchFamily="18" charset="0"/>
                                </a:rPr>
                                <m:t>𝑎</m:t>
                              </m:r>
                              <m:r>
                                <a:rPr lang="cs-CZ" i="0">
                                  <a:latin typeface="Cambria Math" panose="02040503050406030204" pitchFamily="18" charset="0"/>
                                </a:rPr>
                                <m:t>=</m:t>
                              </m:r>
                              <m:rad>
                                <m:radPr>
                                  <m:degHide m:val="on"/>
                                  <m:ctrlPr>
                                    <a:rPr lang="cs-CZ" i="1">
                                      <a:latin typeface="Cambria Math" panose="02040503050406030204" pitchFamily="18" charset="0"/>
                                    </a:rPr>
                                  </m:ctrlPr>
                                </m:radPr>
                                <m:deg/>
                                <m:e>
                                  <m:f>
                                    <m:fPr>
                                      <m:ctrlPr>
                                        <a:rPr lang="cs-CZ" i="1">
                                          <a:latin typeface="Cambria Math" panose="02040503050406030204" pitchFamily="18" charset="0"/>
                                        </a:rPr>
                                      </m:ctrlPr>
                                    </m:fPr>
                                    <m:num>
                                      <m:r>
                                        <a:rPr lang="cs-CZ" i="0">
                                          <a:latin typeface="Cambria Math" panose="02040503050406030204" pitchFamily="18" charset="0"/>
                                        </a:rPr>
                                        <m:t>2</m:t>
                                      </m:r>
                                    </m:num>
                                    <m:den>
                                      <m:r>
                                        <a:rPr lang="cs-CZ" i="1">
                                          <a:latin typeface="Cambria Math" panose="02040503050406030204" pitchFamily="18" charset="0"/>
                                        </a:rPr>
                                        <m:t>𝜔𝛾</m:t>
                                      </m:r>
                                      <m:r>
                                        <a:rPr lang="cs-CZ" i="0">
                                          <a:latin typeface="Cambria Math" panose="02040503050406030204" pitchFamily="18" charset="0"/>
                                        </a:rPr>
                                        <m:t>µ</m:t>
                                      </m:r>
                                    </m:den>
                                  </m:f>
                                </m:e>
                              </m:rad>
                              <m:r>
                                <a:rPr lang="cs-CZ" i="0">
                                  <a:latin typeface="Cambria Math" panose="02040503050406030204" pitchFamily="18" charset="0"/>
                                </a:rPr>
                                <m:t>      [ </m:t>
                              </m:r>
                              <m:r>
                                <m:rPr>
                                  <m:sty m:val="p"/>
                                </m:rPr>
                                <a:rPr lang="cs-CZ" i="0">
                                  <a:latin typeface="Cambria Math" panose="02040503050406030204" pitchFamily="18" charset="0"/>
                                </a:rPr>
                                <m:t>m</m:t>
                              </m:r>
                              <m:r>
                                <a:rPr lang="en-US" b="0" i="0" smtClean="0">
                                  <a:latin typeface="Cambria Math" panose="02040503050406030204" pitchFamily="18" charset="0"/>
                                </a:rPr>
                                <m:t>]</m:t>
                              </m:r>
                            </m:e>
                            <m:e>
                              <m:r>
                                <a:rPr lang="cs-CZ" i="0">
                                  <a:latin typeface="Cambria Math" panose="02040503050406030204" pitchFamily="18" charset="0"/>
                                </a:rPr>
                                <m:t> </m:t>
                              </m:r>
                            </m:e>
                          </m:eqArr>
                        </m:e>
                      </m:d>
                    </m:oMath>
                  </m:oMathPara>
                </a14:m>
                <a:endParaRPr lang="cs-CZ" dirty="0"/>
              </a:p>
            </p:txBody>
          </p:sp>
        </mc:Choice>
        <mc:Fallback xmlns="">
          <p:sp>
            <p:nvSpPr>
              <p:cNvPr id="7" name="Obdélník 6"/>
              <p:cNvSpPr>
                <a:spLocks noRot="1" noChangeAspect="1" noMove="1" noResize="1" noEditPoints="1" noAdjustHandles="1" noChangeArrowheads="1" noChangeShapeType="1" noTextEdit="1"/>
              </p:cNvSpPr>
              <p:nvPr/>
            </p:nvSpPr>
            <p:spPr>
              <a:xfrm>
                <a:off x="394524" y="2636912"/>
                <a:ext cx="2108974" cy="984437"/>
              </a:xfrm>
              <a:prstGeom prst="rect">
                <a:avLst/>
              </a:prstGeom>
              <a:blipFill rotWithShape="0">
                <a:blip r:embed="rId5"/>
                <a:stretch>
                  <a:fillRect/>
                </a:stretch>
              </a:blipFill>
            </p:spPr>
            <p:txBody>
              <a:bodyPr/>
              <a:lstStyle/>
              <a:p>
                <a:r>
                  <a:rPr lang="cs-CZ">
                    <a:noFill/>
                  </a:rPr>
                  <a:t> </a:t>
                </a:r>
              </a:p>
            </p:txBody>
          </p:sp>
        </mc:Fallback>
      </mc:AlternateContent>
      <p:sp>
        <p:nvSpPr>
          <p:cNvPr id="9" name="TextovéPole 8"/>
          <p:cNvSpPr txBox="1"/>
          <p:nvPr/>
        </p:nvSpPr>
        <p:spPr>
          <a:xfrm>
            <a:off x="5796136" y="4607037"/>
            <a:ext cx="3133102" cy="1477328"/>
          </a:xfrm>
          <a:prstGeom prst="rect">
            <a:avLst/>
          </a:prstGeom>
          <a:noFill/>
        </p:spPr>
        <p:txBody>
          <a:bodyPr wrap="none" rtlCol="0">
            <a:spAutoFit/>
          </a:bodyPr>
          <a:lstStyle/>
          <a:p>
            <a:r>
              <a:rPr lang="cs-CZ" dirty="0" smtClean="0"/>
              <a:t>Ideální velikost elementu</a:t>
            </a:r>
          </a:p>
          <a:p>
            <a:r>
              <a:rPr lang="cs-CZ" dirty="0" smtClean="0"/>
              <a:t>a/6 na vzdálenosti 6a </a:t>
            </a:r>
          </a:p>
          <a:p>
            <a:r>
              <a:rPr lang="cs-CZ" dirty="0" smtClean="0"/>
              <a:t>od povrchu el. vodivých oblastí </a:t>
            </a:r>
          </a:p>
          <a:p>
            <a:r>
              <a:rPr lang="cs-CZ" dirty="0" smtClean="0"/>
              <a:t>v radiálním a tangenciálním</a:t>
            </a:r>
          </a:p>
          <a:p>
            <a:r>
              <a:rPr lang="cs-CZ" dirty="0" smtClean="0"/>
              <a:t>směru</a:t>
            </a:r>
          </a:p>
        </p:txBody>
      </p:sp>
    </p:spTree>
    <p:extLst>
      <p:ext uri="{BB962C8B-B14F-4D97-AF65-F5344CB8AC3E}">
        <p14:creationId xmlns:p14="http://schemas.microsoft.com/office/powerpoint/2010/main" val="41041624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Users\David\Desktop\LOGA.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Přímá spojnice 10"/>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ovéPole 12"/>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11</a:t>
            </a:fld>
            <a:endParaRPr lang="cs-CZ"/>
          </a:p>
        </p:txBody>
      </p:sp>
      <p:sp>
        <p:nvSpPr>
          <p:cNvPr id="14"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tvaru segmentu studeného kelímku - J</a:t>
            </a:r>
            <a:endParaRPr lang="cs-CZ" sz="2400" dirty="0"/>
          </a:p>
        </p:txBody>
      </p:sp>
      <p:pic>
        <p:nvPicPr>
          <p:cNvPr id="6" name="Obráze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628" y="1773320"/>
            <a:ext cx="6044745" cy="4536000"/>
          </a:xfrm>
          <a:prstGeom prst="rect">
            <a:avLst/>
          </a:prstGeom>
        </p:spPr>
      </p:pic>
    </p:spTree>
    <p:extLst>
      <p:ext uri="{BB962C8B-B14F-4D97-AF65-F5344CB8AC3E}">
        <p14:creationId xmlns:p14="http://schemas.microsoft.com/office/powerpoint/2010/main" val="2596204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Users\David\Desktop\LOGA.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Přímá spojnice 10"/>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ovéPole 12"/>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12</a:t>
            </a:fld>
            <a:endParaRPr lang="cs-CZ"/>
          </a:p>
        </p:txBody>
      </p:sp>
      <p:sp>
        <p:nvSpPr>
          <p:cNvPr id="14"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tvaru segmentu studeného kelímku - J</a:t>
            </a:r>
            <a:endParaRPr lang="cs-CZ" sz="2400" dirty="0"/>
          </a:p>
        </p:txBody>
      </p:sp>
      <p:pic>
        <p:nvPicPr>
          <p:cNvPr id="12" name="Obrázek 11"/>
          <p:cNvPicPr>
            <a:picLocks noChangeAspect="1"/>
          </p:cNvPicPr>
          <p:nvPr/>
        </p:nvPicPr>
        <p:blipFill>
          <a:blip r:embed="rId3"/>
          <a:stretch>
            <a:fillRect/>
          </a:stretch>
        </p:blipFill>
        <p:spPr>
          <a:xfrm>
            <a:off x="1550443" y="1773320"/>
            <a:ext cx="6043114" cy="4536000"/>
          </a:xfrm>
          <a:prstGeom prst="rect">
            <a:avLst/>
          </a:prstGeom>
        </p:spPr>
      </p:pic>
    </p:spTree>
    <p:extLst>
      <p:ext uri="{BB962C8B-B14F-4D97-AF65-F5344CB8AC3E}">
        <p14:creationId xmlns:p14="http://schemas.microsoft.com/office/powerpoint/2010/main" val="16179836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descr="C:\Users\David\Desktop\LOGA.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Přímá spojnice 15"/>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4" name="Zástupný symbol pro zápatí 3"/>
          <p:cNvSpPr>
            <a:spLocks noGrp="1"/>
          </p:cNvSpPr>
          <p:nvPr>
            <p:ph type="ftr" sz="quarter" idx="11"/>
          </p:nvPr>
        </p:nvSpPr>
        <p:spPr/>
        <p:txBody>
          <a:bodyPr/>
          <a:lstStyle/>
          <a:p>
            <a:r>
              <a:rPr lang="cs-CZ" dirty="0" smtClean="0"/>
              <a:t>  </a:t>
            </a:r>
            <a:endParaRPr lang="cs-CZ" dirty="0"/>
          </a:p>
        </p:txBody>
      </p:sp>
      <p:sp>
        <p:nvSpPr>
          <p:cNvPr id="5" name="Zástupný symbol pro číslo snímku 4"/>
          <p:cNvSpPr>
            <a:spLocks noGrp="1"/>
          </p:cNvSpPr>
          <p:nvPr>
            <p:ph type="sldNum" sz="quarter" idx="12"/>
          </p:nvPr>
        </p:nvSpPr>
        <p:spPr/>
        <p:txBody>
          <a:bodyPr/>
          <a:lstStyle/>
          <a:p>
            <a:fld id="{0BB88B4E-6C2F-460F-88B7-747EB1E1166C}" type="slidenum">
              <a:rPr lang="cs-CZ" smtClean="0"/>
              <a:t>13</a:t>
            </a:fld>
            <a:endParaRPr lang="cs-CZ"/>
          </a:p>
        </p:txBody>
      </p:sp>
      <p:sp>
        <p:nvSpPr>
          <p:cNvPr id="13"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tvaru segmentu studeného kelímku - vyhodnocení</a:t>
            </a:r>
            <a:endParaRPr lang="cs-CZ" sz="2400" dirty="0"/>
          </a:p>
        </p:txBody>
      </p:sp>
      <p:graphicFrame>
        <p:nvGraphicFramePr>
          <p:cNvPr id="12" name="Graf 11"/>
          <p:cNvGraphicFramePr/>
          <p:nvPr>
            <p:extLst>
              <p:ext uri="{D42A27DB-BD31-4B8C-83A1-F6EECF244321}">
                <p14:modId xmlns:p14="http://schemas.microsoft.com/office/powerpoint/2010/main" val="1319784483"/>
              </p:ext>
            </p:extLst>
          </p:nvPr>
        </p:nvGraphicFramePr>
        <p:xfrm>
          <a:off x="971600" y="1844824"/>
          <a:ext cx="7200800" cy="4032448"/>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ovéPole 8"/>
          <p:cNvSpPr txBox="1"/>
          <p:nvPr/>
        </p:nvSpPr>
        <p:spPr>
          <a:xfrm>
            <a:off x="192571" y="3356992"/>
            <a:ext cx="664541" cy="646331"/>
          </a:xfrm>
          <a:prstGeom prst="rect">
            <a:avLst/>
          </a:prstGeom>
          <a:noFill/>
        </p:spPr>
        <p:txBody>
          <a:bodyPr wrap="none" rtlCol="0">
            <a:spAutoFit/>
          </a:bodyPr>
          <a:lstStyle/>
          <a:p>
            <a:pPr algn="ctr"/>
            <a:r>
              <a:rPr lang="cs-CZ" dirty="0" smtClean="0"/>
              <a:t>P/</a:t>
            </a:r>
            <a:r>
              <a:rPr lang="cs-CZ" dirty="0" err="1" smtClean="0"/>
              <a:t>P</a:t>
            </a:r>
            <a:r>
              <a:rPr lang="cs-CZ" baseline="-25000" dirty="0" err="1" smtClean="0"/>
              <a:t>cyl</a:t>
            </a:r>
            <a:endParaRPr lang="cs-CZ" baseline="-25000" dirty="0" smtClean="0"/>
          </a:p>
          <a:p>
            <a:pPr algn="ctr"/>
            <a:r>
              <a:rPr lang="en-US" dirty="0" smtClean="0"/>
              <a:t>[</a:t>
            </a:r>
            <a:r>
              <a:rPr lang="cs-CZ" dirty="0" smtClean="0"/>
              <a:t>-</a:t>
            </a:r>
            <a:r>
              <a:rPr lang="en-US" dirty="0" smtClean="0"/>
              <a:t>]</a:t>
            </a:r>
            <a:endParaRPr lang="cs-CZ" dirty="0"/>
          </a:p>
        </p:txBody>
      </p:sp>
      <p:sp>
        <p:nvSpPr>
          <p:cNvPr id="10" name="TextovéPole 9"/>
          <p:cNvSpPr txBox="1"/>
          <p:nvPr/>
        </p:nvSpPr>
        <p:spPr>
          <a:xfrm>
            <a:off x="3592373" y="5877272"/>
            <a:ext cx="1959254" cy="369332"/>
          </a:xfrm>
          <a:prstGeom prst="rect">
            <a:avLst/>
          </a:prstGeom>
          <a:noFill/>
        </p:spPr>
        <p:txBody>
          <a:bodyPr wrap="none" rtlCol="0">
            <a:spAutoFit/>
          </a:bodyPr>
          <a:lstStyle/>
          <a:p>
            <a:r>
              <a:rPr lang="cs-CZ" dirty="0" smtClean="0"/>
              <a:t>P</a:t>
            </a:r>
            <a:r>
              <a:rPr lang="en-US" dirty="0" smtClean="0"/>
              <a:t>o</a:t>
            </a:r>
            <a:r>
              <a:rPr lang="cs-CZ" dirty="0" smtClean="0"/>
              <a:t>čet segmentů </a:t>
            </a:r>
            <a:r>
              <a:rPr lang="en-US" dirty="0" smtClean="0"/>
              <a:t>[</a:t>
            </a:r>
            <a:r>
              <a:rPr lang="cs-CZ" dirty="0" smtClean="0"/>
              <a:t>-</a:t>
            </a:r>
            <a:r>
              <a:rPr lang="en-US" dirty="0" smtClean="0"/>
              <a:t>]</a:t>
            </a:r>
            <a:endParaRPr lang="cs-CZ" dirty="0"/>
          </a:p>
        </p:txBody>
      </p:sp>
    </p:spTree>
    <p:extLst>
      <p:ext uri="{BB962C8B-B14F-4D97-AF65-F5344CB8AC3E}">
        <p14:creationId xmlns:p14="http://schemas.microsoft.com/office/powerpoint/2010/main" val="40169927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14</a:t>
            </a:fld>
            <a:endParaRPr lang="cs-CZ"/>
          </a:p>
        </p:txBody>
      </p:sp>
      <p:pic>
        <p:nvPicPr>
          <p:cNvPr id="11" name="Obráze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44" y="1772816"/>
            <a:ext cx="1686044" cy="4536000"/>
          </a:xfrm>
          <a:prstGeom prst="rect">
            <a:avLst/>
          </a:prstGeom>
        </p:spPr>
      </p:pic>
      <p:pic>
        <p:nvPicPr>
          <p:cNvPr id="6" name="Obrázek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0114" y="2852936"/>
            <a:ext cx="6550165" cy="2627381"/>
          </a:xfrm>
          <a:prstGeom prst="rect">
            <a:avLst/>
          </a:prstGeom>
        </p:spPr>
      </p:pic>
      <p:sp>
        <p:nvSpPr>
          <p:cNvPr id="16"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tloušťky segmentu studeného kelímku - geometrie</a:t>
            </a:r>
            <a:endParaRPr lang="cs-CZ" sz="2400" dirty="0"/>
          </a:p>
        </p:txBody>
      </p:sp>
    </p:spTree>
    <p:extLst>
      <p:ext uri="{BB962C8B-B14F-4D97-AF65-F5344CB8AC3E}">
        <p14:creationId xmlns:p14="http://schemas.microsoft.com/office/powerpoint/2010/main" val="5048112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15</a:t>
            </a:fld>
            <a:endParaRPr lang="cs-CZ"/>
          </a:p>
        </p:txBody>
      </p:sp>
      <p:sp>
        <p:nvSpPr>
          <p:cNvPr id="8"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tloušťky segmentu stud. kelímku – J</a:t>
            </a:r>
            <a:endParaRPr lang="cs-CZ" sz="2400" dirty="0"/>
          </a:p>
        </p:txBody>
      </p:sp>
      <p:pic>
        <p:nvPicPr>
          <p:cNvPr id="4" name="Obráze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928" y="1773320"/>
            <a:ext cx="6046143" cy="4536000"/>
          </a:xfrm>
          <a:prstGeom prst="rect">
            <a:avLst/>
          </a:prstGeom>
        </p:spPr>
      </p:pic>
    </p:spTree>
    <p:extLst>
      <p:ext uri="{BB962C8B-B14F-4D97-AF65-F5344CB8AC3E}">
        <p14:creationId xmlns:p14="http://schemas.microsoft.com/office/powerpoint/2010/main" val="40563240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16</a:t>
            </a:fld>
            <a:endParaRPr lang="cs-CZ"/>
          </a:p>
        </p:txBody>
      </p:sp>
      <p:sp>
        <p:nvSpPr>
          <p:cNvPr id="8"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tloušťky segmentu stud. kelímku – J</a:t>
            </a:r>
            <a:endParaRPr lang="cs-CZ" sz="2400" dirty="0"/>
          </a:p>
        </p:txBody>
      </p:sp>
      <p:pic>
        <p:nvPicPr>
          <p:cNvPr id="10" name="Obrázek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6174" y="1755916"/>
            <a:ext cx="4967826" cy="4536000"/>
          </a:xfrm>
          <a:prstGeom prst="rect">
            <a:avLst/>
          </a:prstGeom>
        </p:spPr>
      </p:pic>
      <p:pic>
        <p:nvPicPr>
          <p:cNvPr id="12"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2" y="3457526"/>
            <a:ext cx="4269542" cy="2851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75007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17</a:t>
            </a:fld>
            <a:endParaRPr lang="cs-CZ"/>
          </a:p>
        </p:txBody>
      </p:sp>
      <p:sp>
        <p:nvSpPr>
          <p:cNvPr id="8"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tloušťky segmentu stud. kelímku – J</a:t>
            </a:r>
            <a:endParaRPr lang="cs-CZ" sz="2400" dirty="0"/>
          </a:p>
        </p:txBody>
      </p:sp>
      <p:pic>
        <p:nvPicPr>
          <p:cNvPr id="9" name="Obráze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4258" y="1773320"/>
            <a:ext cx="6215483" cy="4536000"/>
          </a:xfrm>
          <a:prstGeom prst="rect">
            <a:avLst/>
          </a:prstGeom>
        </p:spPr>
      </p:pic>
    </p:spTree>
    <p:extLst>
      <p:ext uri="{BB962C8B-B14F-4D97-AF65-F5344CB8AC3E}">
        <p14:creationId xmlns:p14="http://schemas.microsoft.com/office/powerpoint/2010/main" val="23395979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1" name="Graf 10"/>
          <p:cNvGraphicFramePr/>
          <p:nvPr>
            <p:extLst/>
          </p:nvPr>
        </p:nvGraphicFramePr>
        <p:xfrm>
          <a:off x="971600" y="1988840"/>
          <a:ext cx="7200800" cy="432048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ovéPole 12"/>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18</a:t>
            </a:fld>
            <a:endParaRPr lang="cs-CZ"/>
          </a:p>
        </p:txBody>
      </p:sp>
      <p:sp>
        <p:nvSpPr>
          <p:cNvPr id="9"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tloušťky segmentu stud. kelímku – ztráty (2 mm)</a:t>
            </a:r>
            <a:endParaRPr lang="cs-CZ" sz="2400" dirty="0"/>
          </a:p>
        </p:txBody>
      </p:sp>
    </p:spTree>
    <p:extLst>
      <p:ext uri="{BB962C8B-B14F-4D97-AF65-F5344CB8AC3E}">
        <p14:creationId xmlns:p14="http://schemas.microsoft.com/office/powerpoint/2010/main" val="30684921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2" name="Graf 11"/>
          <p:cNvGraphicFramePr/>
          <p:nvPr>
            <p:extLst>
              <p:ext uri="{D42A27DB-BD31-4B8C-83A1-F6EECF244321}">
                <p14:modId xmlns:p14="http://schemas.microsoft.com/office/powerpoint/2010/main" val="3061005125"/>
              </p:ext>
            </p:extLst>
          </p:nvPr>
        </p:nvGraphicFramePr>
        <p:xfrm>
          <a:off x="971600" y="1988840"/>
          <a:ext cx="7272808" cy="4367510"/>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ovéPole 12"/>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19</a:t>
            </a:fld>
            <a:endParaRPr lang="cs-CZ"/>
          </a:p>
        </p:txBody>
      </p:sp>
      <p:sp>
        <p:nvSpPr>
          <p:cNvPr id="9"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tloušťky segmentu stud. kelímku – účinnost (2 mm)</a:t>
            </a:r>
            <a:endParaRPr lang="cs-CZ" sz="2400" dirty="0"/>
          </a:p>
        </p:txBody>
      </p:sp>
    </p:spTree>
    <p:extLst>
      <p:ext uri="{BB962C8B-B14F-4D97-AF65-F5344CB8AC3E}">
        <p14:creationId xmlns:p14="http://schemas.microsoft.com/office/powerpoint/2010/main" val="28505456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9" descr="Tigel"/>
          <p:cNvPicPr>
            <a:picLocks noChangeAspect="1" noChangeArrowheads="1"/>
          </p:cNvPicPr>
          <p:nvPr/>
        </p:nvPicPr>
        <p:blipFill>
          <a:blip r:embed="rId3">
            <a:clrChange>
              <a:clrFrom>
                <a:srgbClr val="FCFEFC"/>
              </a:clrFrom>
              <a:clrTo>
                <a:srgbClr val="FCFEFC">
                  <a:alpha val="0"/>
                </a:srgbClr>
              </a:clrTo>
            </a:clrChange>
          </a:blip>
          <a:srcRect/>
          <a:stretch>
            <a:fillRect/>
          </a:stretch>
        </p:blipFill>
        <p:spPr bwMode="auto">
          <a:xfrm>
            <a:off x="48509" y="1783356"/>
            <a:ext cx="4997396" cy="4536000"/>
          </a:xfrm>
          <a:prstGeom prst="rect">
            <a:avLst/>
          </a:prstGeom>
          <a:noFill/>
          <a:ln w="9525">
            <a:noFill/>
            <a:miter lim="800000"/>
            <a:headEnd/>
            <a:tailEnd/>
          </a:ln>
        </p:spPr>
      </p:pic>
      <p:pic>
        <p:nvPicPr>
          <p:cNvPr id="12" name="Picture 3" descr="C:\Users\David\Desktop\LOGA.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pic>
        <p:nvPicPr>
          <p:cNvPr id="15" name="Picture 51" descr="nigel_foto"/>
          <p:cNvPicPr>
            <a:picLocks noChangeAspect="1" noChangeArrowheads="1"/>
          </p:cNvPicPr>
          <p:nvPr/>
        </p:nvPicPr>
        <p:blipFill>
          <a:blip r:embed="rId5" cstate="print"/>
          <a:srcRect/>
          <a:stretch>
            <a:fillRect/>
          </a:stretch>
        </p:blipFill>
        <p:spPr bwMode="auto">
          <a:xfrm>
            <a:off x="5675854" y="1772816"/>
            <a:ext cx="3360642" cy="4536504"/>
          </a:xfrm>
          <a:prstGeom prst="rect">
            <a:avLst/>
          </a:prstGeom>
          <a:noFill/>
          <a:ln w="9525">
            <a:noFill/>
            <a:miter lim="800000"/>
            <a:headEnd/>
            <a:tailEnd/>
          </a:ln>
        </p:spPr>
      </p:pic>
      <p:sp>
        <p:nvSpPr>
          <p:cNvPr id="18" name="Line 30"/>
          <p:cNvSpPr>
            <a:spLocks noChangeShapeType="1"/>
          </p:cNvSpPr>
          <p:nvPr/>
        </p:nvSpPr>
        <p:spPr bwMode="auto">
          <a:xfrm>
            <a:off x="3209222" y="4158257"/>
            <a:ext cx="1249362" cy="0"/>
          </a:xfrm>
          <a:prstGeom prst="line">
            <a:avLst/>
          </a:prstGeom>
          <a:noFill/>
          <a:ln w="12700">
            <a:solidFill>
              <a:schemeClr val="accent1"/>
            </a:solidFill>
            <a:round/>
            <a:headEnd type="oval" w="med" len="med"/>
            <a:tailEnd/>
          </a:ln>
        </p:spPr>
        <p:txBody>
          <a:bodyPr/>
          <a:lstStyle/>
          <a:p>
            <a:endParaRPr lang="ru-RU"/>
          </a:p>
        </p:txBody>
      </p:sp>
      <p:sp>
        <p:nvSpPr>
          <p:cNvPr id="19" name="Line 31"/>
          <p:cNvSpPr>
            <a:spLocks noChangeShapeType="1"/>
          </p:cNvSpPr>
          <p:nvPr/>
        </p:nvSpPr>
        <p:spPr bwMode="auto">
          <a:xfrm>
            <a:off x="2809172" y="3294657"/>
            <a:ext cx="1649412" cy="0"/>
          </a:xfrm>
          <a:prstGeom prst="line">
            <a:avLst/>
          </a:prstGeom>
          <a:noFill/>
          <a:ln w="12700">
            <a:solidFill>
              <a:schemeClr val="accent1"/>
            </a:solidFill>
            <a:round/>
            <a:headEnd type="oval" w="med" len="med"/>
            <a:tailEnd/>
          </a:ln>
        </p:spPr>
        <p:txBody>
          <a:bodyPr/>
          <a:lstStyle/>
          <a:p>
            <a:endParaRPr lang="ru-RU"/>
          </a:p>
        </p:txBody>
      </p:sp>
      <p:sp>
        <p:nvSpPr>
          <p:cNvPr id="20" name="Line 32"/>
          <p:cNvSpPr>
            <a:spLocks noChangeShapeType="1"/>
          </p:cNvSpPr>
          <p:nvPr/>
        </p:nvSpPr>
        <p:spPr bwMode="auto">
          <a:xfrm>
            <a:off x="2437697" y="3720107"/>
            <a:ext cx="2020887" cy="0"/>
          </a:xfrm>
          <a:prstGeom prst="line">
            <a:avLst/>
          </a:prstGeom>
          <a:noFill/>
          <a:ln w="12700">
            <a:solidFill>
              <a:schemeClr val="accent1"/>
            </a:solidFill>
            <a:round/>
            <a:headEnd type="oval" w="med" len="med"/>
            <a:tailEnd/>
          </a:ln>
        </p:spPr>
        <p:txBody>
          <a:bodyPr/>
          <a:lstStyle/>
          <a:p>
            <a:endParaRPr lang="ru-RU"/>
          </a:p>
        </p:txBody>
      </p:sp>
      <p:sp>
        <p:nvSpPr>
          <p:cNvPr id="21" name="Line 35"/>
          <p:cNvSpPr>
            <a:spLocks noChangeShapeType="1"/>
          </p:cNvSpPr>
          <p:nvPr/>
        </p:nvSpPr>
        <p:spPr bwMode="auto">
          <a:xfrm>
            <a:off x="2580572" y="4599582"/>
            <a:ext cx="1878012" cy="0"/>
          </a:xfrm>
          <a:prstGeom prst="line">
            <a:avLst/>
          </a:prstGeom>
          <a:noFill/>
          <a:ln w="12700">
            <a:solidFill>
              <a:schemeClr val="accent1"/>
            </a:solidFill>
            <a:round/>
            <a:headEnd type="oval" w="med" len="med"/>
            <a:tailEnd/>
          </a:ln>
        </p:spPr>
        <p:txBody>
          <a:bodyPr/>
          <a:lstStyle/>
          <a:p>
            <a:endParaRPr lang="ru-RU"/>
          </a:p>
        </p:txBody>
      </p:sp>
      <p:sp>
        <p:nvSpPr>
          <p:cNvPr id="22" name="Line 36"/>
          <p:cNvSpPr>
            <a:spLocks noChangeShapeType="1"/>
          </p:cNvSpPr>
          <p:nvPr/>
        </p:nvSpPr>
        <p:spPr bwMode="auto">
          <a:xfrm>
            <a:off x="2891722" y="2491382"/>
            <a:ext cx="1566862" cy="0"/>
          </a:xfrm>
          <a:prstGeom prst="line">
            <a:avLst/>
          </a:prstGeom>
          <a:noFill/>
          <a:ln w="12700">
            <a:solidFill>
              <a:schemeClr val="accent1"/>
            </a:solidFill>
            <a:round/>
            <a:headEnd type="oval" w="med" len="med"/>
            <a:tailEnd/>
          </a:ln>
        </p:spPr>
        <p:txBody>
          <a:bodyPr/>
          <a:lstStyle/>
          <a:p>
            <a:endParaRPr lang="ru-RU"/>
          </a:p>
        </p:txBody>
      </p:sp>
      <p:sp>
        <p:nvSpPr>
          <p:cNvPr id="23" name="Text Box 37"/>
          <p:cNvSpPr txBox="1">
            <a:spLocks noChangeArrowheads="1"/>
          </p:cNvSpPr>
          <p:nvPr/>
        </p:nvSpPr>
        <p:spPr bwMode="auto">
          <a:xfrm>
            <a:off x="4455409" y="2286595"/>
            <a:ext cx="829073" cy="369332"/>
          </a:xfrm>
          <a:prstGeom prst="rect">
            <a:avLst/>
          </a:prstGeom>
          <a:noFill/>
          <a:ln w="9525">
            <a:noFill/>
            <a:miter lim="800000"/>
            <a:headEnd/>
            <a:tailEnd/>
          </a:ln>
        </p:spPr>
        <p:txBody>
          <a:bodyPr wrap="none">
            <a:spAutoFit/>
          </a:bodyPr>
          <a:lstStyle/>
          <a:p>
            <a:r>
              <a:rPr lang="cs-CZ" dirty="0" smtClean="0">
                <a:solidFill>
                  <a:schemeClr val="accent1"/>
                </a:solidFill>
              </a:rPr>
              <a:t>poklop</a:t>
            </a:r>
            <a:endParaRPr lang="ru-RU" sz="1800" dirty="0">
              <a:solidFill>
                <a:schemeClr val="accent1"/>
              </a:solidFill>
            </a:endParaRPr>
          </a:p>
        </p:txBody>
      </p:sp>
      <p:sp>
        <p:nvSpPr>
          <p:cNvPr id="24" name="Text Box 42"/>
          <p:cNvSpPr txBox="1">
            <a:spLocks noChangeArrowheads="1"/>
          </p:cNvSpPr>
          <p:nvPr/>
        </p:nvSpPr>
        <p:spPr bwMode="auto">
          <a:xfrm>
            <a:off x="4458584" y="3073995"/>
            <a:ext cx="1099468" cy="369332"/>
          </a:xfrm>
          <a:prstGeom prst="rect">
            <a:avLst/>
          </a:prstGeom>
          <a:noFill/>
          <a:ln w="9525">
            <a:noFill/>
            <a:miter lim="800000"/>
            <a:headEnd/>
            <a:tailEnd/>
          </a:ln>
        </p:spPr>
        <p:txBody>
          <a:bodyPr wrap="none">
            <a:spAutoFit/>
          </a:bodyPr>
          <a:lstStyle/>
          <a:p>
            <a:r>
              <a:rPr lang="cs-CZ" sz="1800" dirty="0" smtClean="0">
                <a:solidFill>
                  <a:schemeClr val="accent1"/>
                </a:solidFill>
              </a:rPr>
              <a:t>segmenty</a:t>
            </a:r>
            <a:endParaRPr lang="ru-RU" sz="1800" dirty="0">
              <a:solidFill>
                <a:schemeClr val="accent1"/>
              </a:solidFill>
            </a:endParaRPr>
          </a:p>
        </p:txBody>
      </p:sp>
      <p:sp>
        <p:nvSpPr>
          <p:cNvPr id="25" name="Text Box 43"/>
          <p:cNvSpPr txBox="1">
            <a:spLocks noChangeArrowheads="1"/>
          </p:cNvSpPr>
          <p:nvPr/>
        </p:nvSpPr>
        <p:spPr bwMode="auto">
          <a:xfrm>
            <a:off x="4466522" y="3502620"/>
            <a:ext cx="990079" cy="369332"/>
          </a:xfrm>
          <a:prstGeom prst="rect">
            <a:avLst/>
          </a:prstGeom>
          <a:noFill/>
          <a:ln w="9525">
            <a:noFill/>
            <a:miter lim="800000"/>
            <a:headEnd/>
            <a:tailEnd/>
          </a:ln>
        </p:spPr>
        <p:txBody>
          <a:bodyPr wrap="none">
            <a:spAutoFit/>
          </a:bodyPr>
          <a:lstStyle/>
          <a:p>
            <a:r>
              <a:rPr lang="cs-CZ" sz="1800" dirty="0" smtClean="0">
                <a:solidFill>
                  <a:schemeClr val="accent1"/>
                </a:solidFill>
              </a:rPr>
              <a:t>tavenina</a:t>
            </a:r>
            <a:endParaRPr lang="ru-RU" sz="1800" dirty="0">
              <a:solidFill>
                <a:schemeClr val="accent1"/>
              </a:solidFill>
            </a:endParaRPr>
          </a:p>
        </p:txBody>
      </p:sp>
      <p:sp>
        <p:nvSpPr>
          <p:cNvPr id="26" name="Text Box 44"/>
          <p:cNvSpPr txBox="1">
            <a:spLocks noChangeArrowheads="1"/>
          </p:cNvSpPr>
          <p:nvPr/>
        </p:nvSpPr>
        <p:spPr bwMode="auto">
          <a:xfrm>
            <a:off x="4458584" y="3942357"/>
            <a:ext cx="982770" cy="369332"/>
          </a:xfrm>
          <a:prstGeom prst="rect">
            <a:avLst/>
          </a:prstGeom>
          <a:noFill/>
          <a:ln w="9525">
            <a:noFill/>
            <a:miter lim="800000"/>
            <a:headEnd/>
            <a:tailEnd/>
          </a:ln>
        </p:spPr>
        <p:txBody>
          <a:bodyPr wrap="none">
            <a:spAutoFit/>
          </a:bodyPr>
          <a:lstStyle/>
          <a:p>
            <a:r>
              <a:rPr lang="cs-CZ" sz="1800" dirty="0" smtClean="0">
                <a:solidFill>
                  <a:schemeClr val="accent1"/>
                </a:solidFill>
              </a:rPr>
              <a:t>induktor</a:t>
            </a:r>
            <a:endParaRPr lang="ru-RU" sz="1800" dirty="0">
              <a:solidFill>
                <a:schemeClr val="accent1"/>
              </a:solidFill>
            </a:endParaRPr>
          </a:p>
        </p:txBody>
      </p:sp>
      <p:sp>
        <p:nvSpPr>
          <p:cNvPr id="27" name="Text Box 45"/>
          <p:cNvSpPr txBox="1">
            <a:spLocks noChangeArrowheads="1"/>
          </p:cNvSpPr>
          <p:nvPr/>
        </p:nvSpPr>
        <p:spPr bwMode="auto">
          <a:xfrm>
            <a:off x="4471284" y="4380507"/>
            <a:ext cx="550151" cy="369332"/>
          </a:xfrm>
          <a:prstGeom prst="rect">
            <a:avLst/>
          </a:prstGeom>
          <a:noFill/>
          <a:ln w="9525">
            <a:noFill/>
            <a:miter lim="800000"/>
            <a:headEnd/>
            <a:tailEnd/>
          </a:ln>
        </p:spPr>
        <p:txBody>
          <a:bodyPr wrap="none">
            <a:spAutoFit/>
          </a:bodyPr>
          <a:lstStyle/>
          <a:p>
            <a:r>
              <a:rPr lang="cs-CZ" sz="1800" dirty="0" smtClean="0">
                <a:solidFill>
                  <a:schemeClr val="accent1"/>
                </a:solidFill>
              </a:rPr>
              <a:t>dno</a:t>
            </a:r>
            <a:endParaRPr lang="ru-RU" sz="1800" dirty="0">
              <a:solidFill>
                <a:schemeClr val="accent1"/>
              </a:solidFill>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2</a:t>
            </a:fld>
            <a:endParaRPr lang="cs-CZ"/>
          </a:p>
        </p:txBody>
      </p:sp>
      <p:sp>
        <p:nvSpPr>
          <p:cNvPr id="29"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Konstrukční provedení studeného kelímku segmentového</a:t>
            </a:r>
            <a:endParaRPr lang="cs-CZ" sz="2400" dirty="0"/>
          </a:p>
        </p:txBody>
      </p:sp>
    </p:spTree>
    <p:extLst>
      <p:ext uri="{BB962C8B-B14F-4D97-AF65-F5344CB8AC3E}">
        <p14:creationId xmlns:p14="http://schemas.microsoft.com/office/powerpoint/2010/main" val="22408131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20</a:t>
            </a:fld>
            <a:endParaRPr lang="cs-CZ"/>
          </a:p>
        </p:txBody>
      </p:sp>
      <p:pic>
        <p:nvPicPr>
          <p:cNvPr id="10" name="Obráze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773320"/>
            <a:ext cx="1686044" cy="4536000"/>
          </a:xfrm>
          <a:prstGeom prst="rect">
            <a:avLst/>
          </a:prstGeom>
        </p:spPr>
      </p:pic>
      <p:pic>
        <p:nvPicPr>
          <p:cNvPr id="7" name="Obrázek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9752" y="2335836"/>
            <a:ext cx="6550165" cy="3182118"/>
          </a:xfrm>
          <a:prstGeom prst="rect">
            <a:avLst/>
          </a:prstGeom>
        </p:spPr>
      </p:pic>
      <p:sp>
        <p:nvSpPr>
          <p:cNvPr id="13"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počtu segmentů stud. kelímku – geometrie</a:t>
            </a:r>
            <a:endParaRPr lang="cs-CZ" sz="2400" dirty="0"/>
          </a:p>
        </p:txBody>
      </p:sp>
    </p:spTree>
    <p:extLst>
      <p:ext uri="{BB962C8B-B14F-4D97-AF65-F5344CB8AC3E}">
        <p14:creationId xmlns:p14="http://schemas.microsoft.com/office/powerpoint/2010/main" val="3534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21</a:t>
            </a:fld>
            <a:endParaRPr lang="cs-CZ"/>
          </a:p>
        </p:txBody>
      </p:sp>
      <p:pic>
        <p:nvPicPr>
          <p:cNvPr id="10" name="Obráze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773320"/>
            <a:ext cx="1686044" cy="4536000"/>
          </a:xfrm>
          <a:prstGeom prst="rect">
            <a:avLst/>
          </a:prstGeom>
        </p:spPr>
      </p:pic>
      <p:sp>
        <p:nvSpPr>
          <p:cNvPr id="13"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počtu segmentů stud. kelímku – geometrie</a:t>
            </a:r>
            <a:endParaRPr lang="cs-CZ" sz="2400" dirty="0"/>
          </a:p>
        </p:txBody>
      </p:sp>
      <p:pic>
        <p:nvPicPr>
          <p:cNvPr id="4" name="Obráze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9751" y="2406947"/>
            <a:ext cx="6550165" cy="3608839"/>
          </a:xfrm>
          <a:prstGeom prst="rect">
            <a:avLst/>
          </a:prstGeom>
        </p:spPr>
      </p:pic>
    </p:spTree>
    <p:extLst>
      <p:ext uri="{BB962C8B-B14F-4D97-AF65-F5344CB8AC3E}">
        <p14:creationId xmlns:p14="http://schemas.microsoft.com/office/powerpoint/2010/main" val="32669869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22</a:t>
            </a:fld>
            <a:endParaRPr lang="cs-CZ"/>
          </a:p>
        </p:txBody>
      </p:sp>
      <p:sp>
        <p:nvSpPr>
          <p:cNvPr id="13"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počtu segmentů stud. kelímku – J</a:t>
            </a:r>
            <a:endParaRPr lang="cs-CZ" sz="2400" dirty="0"/>
          </a:p>
        </p:txBody>
      </p:sp>
      <p:pic>
        <p:nvPicPr>
          <p:cNvPr id="4" name="Obráze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8817" y="1773320"/>
            <a:ext cx="6046366" cy="4536000"/>
          </a:xfrm>
          <a:prstGeom prst="rect">
            <a:avLst/>
          </a:prstGeom>
        </p:spPr>
      </p:pic>
    </p:spTree>
    <p:extLst>
      <p:ext uri="{BB962C8B-B14F-4D97-AF65-F5344CB8AC3E}">
        <p14:creationId xmlns:p14="http://schemas.microsoft.com/office/powerpoint/2010/main" val="30831551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23</a:t>
            </a:fld>
            <a:endParaRPr lang="cs-CZ"/>
          </a:p>
        </p:txBody>
      </p:sp>
      <p:sp>
        <p:nvSpPr>
          <p:cNvPr id="13"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počtu segmentů stud. kelímku – J</a:t>
            </a:r>
            <a:endParaRPr lang="cs-CZ" sz="2400" dirty="0"/>
          </a:p>
        </p:txBody>
      </p:sp>
      <p:pic>
        <p:nvPicPr>
          <p:cNvPr id="4" name="Obráze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2433" y="1773320"/>
            <a:ext cx="6119134" cy="4536000"/>
          </a:xfrm>
          <a:prstGeom prst="rect">
            <a:avLst/>
          </a:prstGeom>
        </p:spPr>
      </p:pic>
    </p:spTree>
    <p:extLst>
      <p:ext uri="{BB962C8B-B14F-4D97-AF65-F5344CB8AC3E}">
        <p14:creationId xmlns:p14="http://schemas.microsoft.com/office/powerpoint/2010/main" val="9194623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24</a:t>
            </a:fld>
            <a:endParaRPr lang="cs-CZ"/>
          </a:p>
        </p:txBody>
      </p:sp>
      <p:sp>
        <p:nvSpPr>
          <p:cNvPr id="16"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tloušťky segmentu stud. kelímku – ztráty</a:t>
            </a:r>
            <a:endParaRPr lang="cs-CZ" sz="2400" dirty="0"/>
          </a:p>
        </p:txBody>
      </p:sp>
      <p:graphicFrame>
        <p:nvGraphicFramePr>
          <p:cNvPr id="9" name="Graf 8"/>
          <p:cNvGraphicFramePr>
            <a:graphicFrameLocks/>
          </p:cNvGraphicFramePr>
          <p:nvPr>
            <p:extLst>
              <p:ext uri="{D42A27DB-BD31-4B8C-83A1-F6EECF244321}">
                <p14:modId xmlns:p14="http://schemas.microsoft.com/office/powerpoint/2010/main" val="206279494"/>
              </p:ext>
            </p:extLst>
          </p:nvPr>
        </p:nvGraphicFramePr>
        <p:xfrm>
          <a:off x="971601" y="1988840"/>
          <a:ext cx="7200800" cy="3888432"/>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ovéPole 9"/>
          <p:cNvSpPr txBox="1"/>
          <p:nvPr/>
        </p:nvSpPr>
        <p:spPr>
          <a:xfrm>
            <a:off x="251520" y="3654584"/>
            <a:ext cx="649537" cy="369332"/>
          </a:xfrm>
          <a:prstGeom prst="rect">
            <a:avLst/>
          </a:prstGeom>
          <a:noFill/>
        </p:spPr>
        <p:txBody>
          <a:bodyPr wrap="none" rtlCol="0">
            <a:spAutoFit/>
          </a:bodyPr>
          <a:lstStyle/>
          <a:p>
            <a:r>
              <a:rPr lang="cs-CZ" dirty="0" smtClean="0"/>
              <a:t>P</a:t>
            </a:r>
            <a:r>
              <a:rPr lang="en-US" dirty="0" smtClean="0"/>
              <a:t>[W]</a:t>
            </a:r>
            <a:endParaRPr lang="cs-CZ" dirty="0"/>
          </a:p>
        </p:txBody>
      </p:sp>
      <p:sp>
        <p:nvSpPr>
          <p:cNvPr id="11" name="TextovéPole 10"/>
          <p:cNvSpPr txBox="1"/>
          <p:nvPr/>
        </p:nvSpPr>
        <p:spPr>
          <a:xfrm>
            <a:off x="3592373" y="5877272"/>
            <a:ext cx="1959254" cy="369332"/>
          </a:xfrm>
          <a:prstGeom prst="rect">
            <a:avLst/>
          </a:prstGeom>
          <a:noFill/>
        </p:spPr>
        <p:txBody>
          <a:bodyPr wrap="none" rtlCol="0">
            <a:spAutoFit/>
          </a:bodyPr>
          <a:lstStyle/>
          <a:p>
            <a:r>
              <a:rPr lang="cs-CZ" dirty="0" smtClean="0"/>
              <a:t>P</a:t>
            </a:r>
            <a:r>
              <a:rPr lang="en-US" dirty="0" smtClean="0"/>
              <a:t>o</a:t>
            </a:r>
            <a:r>
              <a:rPr lang="cs-CZ" dirty="0" smtClean="0"/>
              <a:t>čet segmentů </a:t>
            </a:r>
            <a:r>
              <a:rPr lang="en-US" dirty="0" smtClean="0"/>
              <a:t>[</a:t>
            </a:r>
            <a:r>
              <a:rPr lang="cs-CZ" dirty="0" smtClean="0"/>
              <a:t>-</a:t>
            </a:r>
            <a:r>
              <a:rPr lang="en-US" dirty="0" smtClean="0"/>
              <a:t>]</a:t>
            </a:r>
            <a:endParaRPr lang="cs-CZ" dirty="0"/>
          </a:p>
        </p:txBody>
      </p:sp>
    </p:spTree>
    <p:extLst>
      <p:ext uri="{BB962C8B-B14F-4D97-AF65-F5344CB8AC3E}">
        <p14:creationId xmlns:p14="http://schemas.microsoft.com/office/powerpoint/2010/main" val="1055674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25</a:t>
            </a:fld>
            <a:endParaRPr lang="cs-CZ"/>
          </a:p>
        </p:txBody>
      </p:sp>
      <p:sp>
        <p:nvSpPr>
          <p:cNvPr id="16"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tloušťky segmentu stud. kelímku – ztráty (2 mm)</a:t>
            </a:r>
            <a:endParaRPr lang="cs-CZ" sz="2400" dirty="0"/>
          </a:p>
        </p:txBody>
      </p:sp>
      <p:graphicFrame>
        <p:nvGraphicFramePr>
          <p:cNvPr id="10" name="Graf 9"/>
          <p:cNvGraphicFramePr>
            <a:graphicFrameLocks/>
          </p:cNvGraphicFramePr>
          <p:nvPr>
            <p:extLst>
              <p:ext uri="{D42A27DB-BD31-4B8C-83A1-F6EECF244321}">
                <p14:modId xmlns:p14="http://schemas.microsoft.com/office/powerpoint/2010/main" val="70226974"/>
              </p:ext>
            </p:extLst>
          </p:nvPr>
        </p:nvGraphicFramePr>
        <p:xfrm>
          <a:off x="971600" y="1916832"/>
          <a:ext cx="7200800" cy="4032448"/>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ovéPole 3"/>
          <p:cNvSpPr txBox="1"/>
          <p:nvPr/>
        </p:nvSpPr>
        <p:spPr>
          <a:xfrm>
            <a:off x="251520" y="3654584"/>
            <a:ext cx="649537" cy="369332"/>
          </a:xfrm>
          <a:prstGeom prst="rect">
            <a:avLst/>
          </a:prstGeom>
          <a:noFill/>
        </p:spPr>
        <p:txBody>
          <a:bodyPr wrap="none" rtlCol="0">
            <a:spAutoFit/>
          </a:bodyPr>
          <a:lstStyle/>
          <a:p>
            <a:r>
              <a:rPr lang="cs-CZ" dirty="0" smtClean="0"/>
              <a:t>P</a:t>
            </a:r>
            <a:r>
              <a:rPr lang="en-US" dirty="0" smtClean="0"/>
              <a:t>[W]</a:t>
            </a:r>
            <a:endParaRPr lang="cs-CZ" dirty="0"/>
          </a:p>
        </p:txBody>
      </p:sp>
      <p:sp>
        <p:nvSpPr>
          <p:cNvPr id="13" name="TextovéPole 12"/>
          <p:cNvSpPr txBox="1"/>
          <p:nvPr/>
        </p:nvSpPr>
        <p:spPr>
          <a:xfrm>
            <a:off x="3592373" y="5877272"/>
            <a:ext cx="1959254" cy="369332"/>
          </a:xfrm>
          <a:prstGeom prst="rect">
            <a:avLst/>
          </a:prstGeom>
          <a:noFill/>
        </p:spPr>
        <p:txBody>
          <a:bodyPr wrap="none" rtlCol="0">
            <a:spAutoFit/>
          </a:bodyPr>
          <a:lstStyle/>
          <a:p>
            <a:r>
              <a:rPr lang="cs-CZ" dirty="0" smtClean="0"/>
              <a:t>P</a:t>
            </a:r>
            <a:r>
              <a:rPr lang="en-US" dirty="0" smtClean="0"/>
              <a:t>o</a:t>
            </a:r>
            <a:r>
              <a:rPr lang="cs-CZ" dirty="0" smtClean="0"/>
              <a:t>čet segmentů </a:t>
            </a:r>
            <a:r>
              <a:rPr lang="en-US" dirty="0" smtClean="0"/>
              <a:t>[</a:t>
            </a:r>
            <a:r>
              <a:rPr lang="cs-CZ" dirty="0" smtClean="0"/>
              <a:t>-</a:t>
            </a:r>
            <a:r>
              <a:rPr lang="en-US" dirty="0" smtClean="0"/>
              <a:t>]</a:t>
            </a:r>
            <a:endParaRPr lang="cs-CZ" dirty="0"/>
          </a:p>
        </p:txBody>
      </p:sp>
    </p:spTree>
    <p:extLst>
      <p:ext uri="{BB962C8B-B14F-4D97-AF65-F5344CB8AC3E}">
        <p14:creationId xmlns:p14="http://schemas.microsoft.com/office/powerpoint/2010/main" val="173541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ovéPole 13"/>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26</a:t>
            </a:fld>
            <a:endParaRPr lang="cs-CZ"/>
          </a:p>
        </p:txBody>
      </p:sp>
      <p:sp>
        <p:nvSpPr>
          <p:cNvPr id="12"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tloušťky segmentu stud. kelímku – účinnost</a:t>
            </a:r>
            <a:endParaRPr lang="cs-CZ" sz="2400" dirty="0"/>
          </a:p>
        </p:txBody>
      </p:sp>
      <p:graphicFrame>
        <p:nvGraphicFramePr>
          <p:cNvPr id="9" name="Graf 8"/>
          <p:cNvGraphicFramePr>
            <a:graphicFrameLocks/>
          </p:cNvGraphicFramePr>
          <p:nvPr>
            <p:extLst>
              <p:ext uri="{D42A27DB-BD31-4B8C-83A1-F6EECF244321}">
                <p14:modId xmlns:p14="http://schemas.microsoft.com/office/powerpoint/2010/main" val="1119220580"/>
              </p:ext>
            </p:extLst>
          </p:nvPr>
        </p:nvGraphicFramePr>
        <p:xfrm>
          <a:off x="971600" y="1988840"/>
          <a:ext cx="7200800" cy="3960440"/>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ovéPole 9"/>
          <p:cNvSpPr txBox="1"/>
          <p:nvPr/>
        </p:nvSpPr>
        <p:spPr>
          <a:xfrm>
            <a:off x="-36512" y="3700750"/>
            <a:ext cx="1012457" cy="646331"/>
          </a:xfrm>
          <a:prstGeom prst="rect">
            <a:avLst/>
          </a:prstGeom>
          <a:noFill/>
        </p:spPr>
        <p:txBody>
          <a:bodyPr wrap="none" rtlCol="0">
            <a:spAutoFit/>
          </a:bodyPr>
          <a:lstStyle/>
          <a:p>
            <a:pPr algn="ctr"/>
            <a:r>
              <a:rPr lang="cs-CZ" dirty="0" smtClean="0"/>
              <a:t>Účinnost</a:t>
            </a:r>
          </a:p>
          <a:p>
            <a:pPr algn="ctr"/>
            <a:r>
              <a:rPr lang="en-US" dirty="0" smtClean="0"/>
              <a:t>[</a:t>
            </a:r>
            <a:r>
              <a:rPr lang="cs-CZ" dirty="0"/>
              <a:t>-</a:t>
            </a:r>
            <a:r>
              <a:rPr lang="en-US" dirty="0" smtClean="0"/>
              <a:t>]</a:t>
            </a:r>
            <a:endParaRPr lang="cs-CZ" dirty="0"/>
          </a:p>
        </p:txBody>
      </p:sp>
      <p:sp>
        <p:nvSpPr>
          <p:cNvPr id="13" name="TextovéPole 12"/>
          <p:cNvSpPr txBox="1"/>
          <p:nvPr/>
        </p:nvSpPr>
        <p:spPr>
          <a:xfrm>
            <a:off x="3592373" y="5877272"/>
            <a:ext cx="1959254" cy="369332"/>
          </a:xfrm>
          <a:prstGeom prst="rect">
            <a:avLst/>
          </a:prstGeom>
          <a:noFill/>
        </p:spPr>
        <p:txBody>
          <a:bodyPr wrap="none" rtlCol="0">
            <a:spAutoFit/>
          </a:bodyPr>
          <a:lstStyle/>
          <a:p>
            <a:r>
              <a:rPr lang="cs-CZ" dirty="0" smtClean="0"/>
              <a:t>P</a:t>
            </a:r>
            <a:r>
              <a:rPr lang="en-US" dirty="0" smtClean="0"/>
              <a:t>o</a:t>
            </a:r>
            <a:r>
              <a:rPr lang="cs-CZ" dirty="0" smtClean="0"/>
              <a:t>čet segmentů </a:t>
            </a:r>
            <a:r>
              <a:rPr lang="en-US" dirty="0" smtClean="0"/>
              <a:t>[</a:t>
            </a:r>
            <a:r>
              <a:rPr lang="cs-CZ" dirty="0" smtClean="0"/>
              <a:t>-</a:t>
            </a:r>
            <a:r>
              <a:rPr lang="en-US" dirty="0" smtClean="0"/>
              <a:t>]</a:t>
            </a:r>
            <a:endParaRPr lang="cs-CZ" dirty="0"/>
          </a:p>
        </p:txBody>
      </p:sp>
    </p:spTree>
    <p:extLst>
      <p:ext uri="{BB962C8B-B14F-4D97-AF65-F5344CB8AC3E}">
        <p14:creationId xmlns:p14="http://schemas.microsoft.com/office/powerpoint/2010/main" val="32111796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8" name="Rectangle 2075"/>
          <p:cNvSpPr>
            <a:spLocks noChangeArrowheads="1"/>
          </p:cNvSpPr>
          <p:nvPr/>
        </p:nvSpPr>
        <p:spPr bwMode="auto">
          <a:xfrm>
            <a:off x="107504" y="1340768"/>
            <a:ext cx="5688632" cy="4913463"/>
          </a:xfrm>
          <a:prstGeom prst="rect">
            <a:avLst/>
          </a:prstGeom>
          <a:noFill/>
          <a:ln w="9525">
            <a:noFill/>
            <a:miter lim="800000"/>
            <a:headEnd/>
            <a:tailEnd/>
          </a:ln>
        </p:spPr>
        <p:txBody>
          <a:bodyPr/>
          <a:lstStyle/>
          <a:p>
            <a:pPr>
              <a:spcBef>
                <a:spcPts val="0"/>
              </a:spcBef>
            </a:pPr>
            <a:r>
              <a:rPr lang="en-GB" sz="1600" b="1" dirty="0" smtClean="0">
                <a:solidFill>
                  <a:srgbClr val="002060"/>
                </a:solidFill>
                <a:latin typeface="+mn-lt"/>
              </a:rPr>
              <a:t>Power supply</a:t>
            </a:r>
            <a:r>
              <a:rPr lang="ru-RU" sz="1600" b="1" dirty="0" smtClean="0">
                <a:solidFill>
                  <a:srgbClr val="002060"/>
                </a:solidFill>
                <a:latin typeface="+mn-lt"/>
              </a:rPr>
              <a:t>:</a:t>
            </a:r>
            <a:endParaRPr lang="en-US" sz="1600" b="1" dirty="0" smtClean="0">
              <a:solidFill>
                <a:srgbClr val="002060"/>
              </a:solidFill>
              <a:latin typeface="+mn-lt"/>
            </a:endParaRPr>
          </a:p>
          <a:p>
            <a:pPr>
              <a:spcBef>
                <a:spcPts val="0"/>
              </a:spcBef>
            </a:pPr>
            <a:r>
              <a:rPr lang="en-US" sz="1600" u="sng" dirty="0" smtClean="0">
                <a:solidFill>
                  <a:srgbClr val="002060"/>
                </a:solidFill>
                <a:latin typeface="+mn-lt"/>
              </a:rPr>
              <a:t>T</a:t>
            </a:r>
            <a:r>
              <a:rPr lang="en-GB" sz="1600" u="sng" dirty="0" err="1" smtClean="0">
                <a:solidFill>
                  <a:srgbClr val="002060"/>
                </a:solidFill>
                <a:latin typeface="+mn-lt"/>
              </a:rPr>
              <a:t>ransistor</a:t>
            </a:r>
            <a:r>
              <a:rPr lang="ru-RU" sz="1600" u="sng" dirty="0" smtClean="0">
                <a:solidFill>
                  <a:srgbClr val="002060"/>
                </a:solidFill>
                <a:latin typeface="+mn-lt"/>
              </a:rPr>
              <a:t> </a:t>
            </a:r>
            <a:r>
              <a:rPr lang="en-GB" sz="1600" u="sng" dirty="0" smtClean="0">
                <a:solidFill>
                  <a:srgbClr val="002060"/>
                </a:solidFill>
                <a:latin typeface="+mn-lt"/>
              </a:rPr>
              <a:t>generator:</a:t>
            </a:r>
            <a:endParaRPr lang="en-US" sz="1600" u="sng" dirty="0" smtClean="0">
              <a:solidFill>
                <a:srgbClr val="002060"/>
              </a:solidFill>
              <a:latin typeface="+mn-lt"/>
            </a:endParaRPr>
          </a:p>
          <a:p>
            <a:pPr marL="85725" indent="-85725">
              <a:spcBef>
                <a:spcPts val="0"/>
              </a:spcBef>
              <a:buFont typeface="Arial" pitchFamily="34" charset="0"/>
              <a:buChar char="•"/>
            </a:pPr>
            <a:r>
              <a:rPr lang="en-GB" sz="1600" dirty="0" smtClean="0">
                <a:solidFill>
                  <a:srgbClr val="002060"/>
                </a:solidFill>
                <a:latin typeface="+mn-lt"/>
              </a:rPr>
              <a:t>Output power 240 kW</a:t>
            </a:r>
          </a:p>
          <a:p>
            <a:pPr marL="85725" indent="-85725">
              <a:spcBef>
                <a:spcPts val="0"/>
              </a:spcBef>
              <a:buFont typeface="Arial" pitchFamily="34" charset="0"/>
              <a:buChar char="•"/>
            </a:pPr>
            <a:r>
              <a:rPr lang="en-GB" sz="1600" dirty="0" smtClean="0">
                <a:solidFill>
                  <a:srgbClr val="002060"/>
                </a:solidFill>
                <a:latin typeface="+mn-lt"/>
              </a:rPr>
              <a:t>Frequency 1.</a:t>
            </a:r>
            <a:r>
              <a:rPr lang="en-GB" sz="1600" dirty="0" smtClean="0">
                <a:solidFill>
                  <a:srgbClr val="002060"/>
                </a:solidFill>
              </a:rPr>
              <a:t>2 MHz</a:t>
            </a:r>
            <a:endParaRPr lang="en-GB" sz="1600" dirty="0" smtClean="0">
              <a:solidFill>
                <a:srgbClr val="002060"/>
              </a:solidFill>
              <a:latin typeface="+mn-lt"/>
            </a:endParaRPr>
          </a:p>
          <a:p>
            <a:pPr>
              <a:spcBef>
                <a:spcPts val="0"/>
              </a:spcBef>
            </a:pPr>
            <a:r>
              <a:rPr lang="en-US" sz="1600" u="sng" dirty="0" smtClean="0">
                <a:solidFill>
                  <a:srgbClr val="002060"/>
                </a:solidFill>
                <a:latin typeface="+mn-lt"/>
              </a:rPr>
              <a:t>Tube</a:t>
            </a:r>
            <a:r>
              <a:rPr lang="ru-RU" sz="1600" u="sng" dirty="0" smtClean="0">
                <a:solidFill>
                  <a:srgbClr val="002060"/>
                </a:solidFill>
                <a:latin typeface="+mn-lt"/>
              </a:rPr>
              <a:t> </a:t>
            </a:r>
            <a:r>
              <a:rPr lang="en-GB" sz="1600" u="sng" dirty="0" smtClean="0">
                <a:solidFill>
                  <a:srgbClr val="002060"/>
                </a:solidFill>
                <a:latin typeface="+mn-lt"/>
              </a:rPr>
              <a:t>generator:</a:t>
            </a:r>
            <a:endParaRPr lang="en-US" sz="1600" u="sng" dirty="0" smtClean="0">
              <a:solidFill>
                <a:srgbClr val="002060"/>
              </a:solidFill>
              <a:latin typeface="+mn-lt"/>
            </a:endParaRPr>
          </a:p>
          <a:p>
            <a:pPr marL="85725" indent="-85725">
              <a:spcBef>
                <a:spcPts val="0"/>
              </a:spcBef>
              <a:buFont typeface="Arial" pitchFamily="34" charset="0"/>
              <a:buChar char="•"/>
            </a:pPr>
            <a:r>
              <a:rPr lang="en-GB" sz="1600" dirty="0" smtClean="0">
                <a:solidFill>
                  <a:srgbClr val="002060"/>
                </a:solidFill>
                <a:latin typeface="+mn-lt"/>
              </a:rPr>
              <a:t>Output power 160 kW</a:t>
            </a:r>
          </a:p>
          <a:p>
            <a:pPr marL="85725" indent="-85725">
              <a:spcBef>
                <a:spcPts val="0"/>
              </a:spcBef>
              <a:buFont typeface="Arial" pitchFamily="34" charset="0"/>
              <a:buChar char="•"/>
            </a:pPr>
            <a:r>
              <a:rPr lang="en-GB" sz="1600" dirty="0" smtClean="0">
                <a:solidFill>
                  <a:srgbClr val="002060"/>
                </a:solidFill>
                <a:latin typeface="+mn-lt"/>
              </a:rPr>
              <a:t>Frequency  1.5- 2.0 MHz</a:t>
            </a:r>
            <a:endParaRPr lang="en-GB" sz="1600" b="1" dirty="0" smtClean="0">
              <a:solidFill>
                <a:srgbClr val="002060"/>
              </a:solidFill>
              <a:latin typeface="+mn-lt"/>
            </a:endParaRPr>
          </a:p>
          <a:p>
            <a:pPr algn="l">
              <a:spcBef>
                <a:spcPts val="0"/>
              </a:spcBef>
            </a:pPr>
            <a:r>
              <a:rPr lang="en-GB" sz="1600" b="1" dirty="0" smtClean="0">
                <a:solidFill>
                  <a:srgbClr val="002060"/>
                </a:solidFill>
                <a:latin typeface="+mn-lt"/>
              </a:rPr>
              <a:t>Crucible:</a:t>
            </a:r>
          </a:p>
          <a:p>
            <a:pPr marL="85725" indent="-85725" algn="l">
              <a:spcBef>
                <a:spcPts val="0"/>
              </a:spcBef>
              <a:buFont typeface="Arial" pitchFamily="34" charset="0"/>
              <a:buChar char="•"/>
            </a:pPr>
            <a:r>
              <a:rPr lang="en-GB" sz="1600" dirty="0" smtClean="0">
                <a:solidFill>
                  <a:srgbClr val="002060"/>
                </a:solidFill>
                <a:latin typeface="+mn-lt"/>
              </a:rPr>
              <a:t>Volume of the melt up to 20 dm</a:t>
            </a:r>
            <a:r>
              <a:rPr lang="en-GB" sz="1600" baseline="30000" dirty="0" smtClean="0">
                <a:solidFill>
                  <a:srgbClr val="002060"/>
                </a:solidFill>
                <a:latin typeface="+mn-lt"/>
              </a:rPr>
              <a:t>3</a:t>
            </a:r>
            <a:r>
              <a:rPr lang="en-US" sz="1600" dirty="0" smtClean="0">
                <a:solidFill>
                  <a:srgbClr val="002060"/>
                </a:solidFill>
                <a:latin typeface="+mn-lt"/>
                <a:ea typeface="Calibri" pitchFamily="34" charset="0"/>
                <a:cs typeface="Times New Roman" pitchFamily="18" charset="0"/>
              </a:rPr>
              <a:t>,</a:t>
            </a:r>
          </a:p>
          <a:p>
            <a:pPr marL="85725" indent="-85725" algn="l">
              <a:spcBef>
                <a:spcPts val="0"/>
              </a:spcBef>
              <a:buFont typeface="Arial" pitchFamily="34" charset="0"/>
              <a:buChar char="•"/>
            </a:pPr>
            <a:r>
              <a:rPr lang="en-US" sz="1600" dirty="0" smtClean="0">
                <a:solidFill>
                  <a:srgbClr val="002060"/>
                </a:solidFill>
                <a:latin typeface="+mn-lt"/>
                <a:ea typeface="Calibri" pitchFamily="34" charset="0"/>
                <a:cs typeface="Times New Roman" pitchFamily="18" charset="0"/>
              </a:rPr>
              <a:t>Up to 5</a:t>
            </a:r>
            <a:r>
              <a:rPr lang="cs-CZ" sz="1600" dirty="0" smtClean="0">
                <a:solidFill>
                  <a:srgbClr val="002060"/>
                </a:solidFill>
                <a:latin typeface="+mn-lt"/>
                <a:ea typeface="Calibri" pitchFamily="34" charset="0"/>
                <a:cs typeface="Times New Roman" pitchFamily="18" charset="0"/>
              </a:rPr>
              <a:t>0</a:t>
            </a:r>
            <a:r>
              <a:rPr lang="en-US" sz="1600" dirty="0" smtClean="0">
                <a:solidFill>
                  <a:srgbClr val="002060"/>
                </a:solidFill>
                <a:latin typeface="+mn-lt"/>
                <a:ea typeface="Calibri" pitchFamily="34" charset="0"/>
                <a:cs typeface="Times New Roman" pitchFamily="18" charset="0"/>
              </a:rPr>
              <a:t> </a:t>
            </a:r>
            <a:r>
              <a:rPr lang="cs-CZ" sz="1600" dirty="0" smtClean="0">
                <a:solidFill>
                  <a:srgbClr val="002060"/>
                </a:solidFill>
                <a:latin typeface="+mn-lt"/>
                <a:ea typeface="Calibri" pitchFamily="34" charset="0"/>
                <a:cs typeface="Times New Roman" pitchFamily="18" charset="0"/>
              </a:rPr>
              <a:t>kg </a:t>
            </a:r>
            <a:r>
              <a:rPr lang="en-US" sz="1600" dirty="0" smtClean="0">
                <a:solidFill>
                  <a:srgbClr val="002060"/>
                </a:solidFill>
                <a:latin typeface="+mn-lt"/>
                <a:ea typeface="Calibri" pitchFamily="34" charset="0"/>
                <a:cs typeface="Times New Roman" pitchFamily="18" charset="0"/>
              </a:rPr>
              <a:t>melt with temperature</a:t>
            </a:r>
            <a:r>
              <a:rPr lang="cs-CZ" sz="1600" dirty="0" smtClean="0">
                <a:solidFill>
                  <a:srgbClr val="002060"/>
                </a:solidFill>
                <a:latin typeface="+mn-lt"/>
                <a:ea typeface="Calibri" pitchFamily="34" charset="0"/>
                <a:cs typeface="Times New Roman" pitchFamily="18" charset="0"/>
              </a:rPr>
              <a:t> </a:t>
            </a:r>
            <a:r>
              <a:rPr lang="en-US" sz="1600" dirty="0" smtClean="0">
                <a:solidFill>
                  <a:srgbClr val="002060"/>
                </a:solidFill>
                <a:latin typeface="+mn-lt"/>
                <a:ea typeface="Calibri" pitchFamily="34" charset="0"/>
                <a:cs typeface="Times New Roman" pitchFamily="18" charset="0"/>
              </a:rPr>
              <a:t>30</a:t>
            </a:r>
            <a:r>
              <a:rPr lang="cs-CZ" sz="1600" dirty="0" smtClean="0">
                <a:solidFill>
                  <a:srgbClr val="002060"/>
                </a:solidFill>
                <a:latin typeface="+mn-lt"/>
                <a:ea typeface="Calibri" pitchFamily="34" charset="0"/>
                <a:cs typeface="Times New Roman" pitchFamily="18" charset="0"/>
              </a:rPr>
              <a:t>00 °C</a:t>
            </a:r>
            <a:endParaRPr lang="en-US" sz="1600" dirty="0" smtClean="0">
              <a:solidFill>
                <a:srgbClr val="002060"/>
              </a:solidFill>
              <a:latin typeface="+mn-lt"/>
              <a:ea typeface="Calibri" pitchFamily="34" charset="0"/>
              <a:cs typeface="Times New Roman" pitchFamily="18" charset="0"/>
            </a:endParaRPr>
          </a:p>
          <a:p>
            <a:pPr algn="l">
              <a:spcBef>
                <a:spcPts val="0"/>
              </a:spcBef>
            </a:pPr>
            <a:r>
              <a:rPr lang="en-GB" sz="1600" b="1" dirty="0" smtClean="0">
                <a:solidFill>
                  <a:srgbClr val="002060"/>
                </a:solidFill>
                <a:latin typeface="+mn-lt"/>
              </a:rPr>
              <a:t>Pulling system:</a:t>
            </a:r>
          </a:p>
          <a:p>
            <a:pPr algn="l">
              <a:spcBef>
                <a:spcPts val="0"/>
              </a:spcBef>
            </a:pPr>
            <a:r>
              <a:rPr lang="en-GB" sz="1600" dirty="0" smtClean="0">
                <a:solidFill>
                  <a:srgbClr val="002060"/>
                </a:solidFill>
                <a:latin typeface="+mn-lt"/>
              </a:rPr>
              <a:t>Pulling rate : 0.1-1.5 mm/min</a:t>
            </a:r>
          </a:p>
          <a:p>
            <a:pPr>
              <a:spcBef>
                <a:spcPts val="0"/>
              </a:spcBef>
            </a:pPr>
            <a:r>
              <a:rPr lang="en-GB" sz="1600" b="1" dirty="0" smtClean="0">
                <a:solidFill>
                  <a:srgbClr val="002060"/>
                </a:solidFill>
                <a:latin typeface="+mn-lt"/>
              </a:rPr>
              <a:t>Vacuum chamber:</a:t>
            </a:r>
          </a:p>
          <a:p>
            <a:pPr marL="85725" indent="-85725">
              <a:spcBef>
                <a:spcPts val="0"/>
              </a:spcBef>
              <a:buFont typeface="Arial" pitchFamily="34" charset="0"/>
              <a:buChar char="•"/>
            </a:pPr>
            <a:r>
              <a:rPr lang="en-GB" sz="1600" dirty="0" smtClean="0">
                <a:solidFill>
                  <a:srgbClr val="002060"/>
                </a:solidFill>
                <a:latin typeface="+mn-lt"/>
              </a:rPr>
              <a:t>Melting in any atmosphere</a:t>
            </a:r>
            <a:endParaRPr lang="ru-RU" sz="1600" dirty="0" smtClean="0">
              <a:solidFill>
                <a:srgbClr val="002060"/>
              </a:solidFill>
              <a:latin typeface="+mn-lt"/>
            </a:endParaRPr>
          </a:p>
          <a:p>
            <a:pPr marL="85725" indent="-85725">
              <a:spcBef>
                <a:spcPts val="0"/>
              </a:spcBef>
              <a:buFont typeface="Arial" pitchFamily="34" charset="0"/>
              <a:buChar char="•"/>
            </a:pPr>
            <a:r>
              <a:rPr lang="en-US" sz="1600" dirty="0" smtClean="0">
                <a:solidFill>
                  <a:srgbClr val="002060"/>
                </a:solidFill>
                <a:latin typeface="+mn-lt"/>
              </a:rPr>
              <a:t>Melting of radioactive materials</a:t>
            </a:r>
            <a:endParaRPr lang="ru-RU" sz="1600" dirty="0" smtClean="0">
              <a:solidFill>
                <a:srgbClr val="002060"/>
              </a:solidFill>
              <a:latin typeface="+mn-lt"/>
            </a:endParaRPr>
          </a:p>
          <a:p>
            <a:pPr>
              <a:spcBef>
                <a:spcPts val="0"/>
              </a:spcBef>
            </a:pPr>
            <a:r>
              <a:rPr lang="en-US" sz="1600" b="1" dirty="0" smtClean="0">
                <a:solidFill>
                  <a:srgbClr val="002060"/>
                </a:solidFill>
                <a:latin typeface="+mn-lt"/>
              </a:rPr>
              <a:t>Acquisition and processing data system</a:t>
            </a:r>
            <a:r>
              <a:rPr lang="en-GB" sz="1600" b="1" dirty="0" smtClean="0">
                <a:solidFill>
                  <a:srgbClr val="002060"/>
                </a:solidFill>
                <a:latin typeface="+mn-lt"/>
              </a:rPr>
              <a:t>:</a:t>
            </a:r>
            <a:endParaRPr lang="en-US" sz="1600" b="1" dirty="0" smtClean="0">
              <a:solidFill>
                <a:srgbClr val="002060"/>
              </a:solidFill>
              <a:latin typeface="+mn-lt"/>
            </a:endParaRPr>
          </a:p>
          <a:p>
            <a:pPr marL="85725" indent="-85725">
              <a:spcBef>
                <a:spcPts val="0"/>
              </a:spcBef>
              <a:buFont typeface="Arial" pitchFamily="34" charset="0"/>
              <a:buChar char="•"/>
            </a:pPr>
            <a:r>
              <a:rPr lang="en-US" sz="1600" dirty="0" smtClean="0">
                <a:solidFill>
                  <a:srgbClr val="002060"/>
                </a:solidFill>
                <a:latin typeface="+mn-lt"/>
              </a:rPr>
              <a:t>Temperature measurement by spectral ratio pyrometer</a:t>
            </a:r>
          </a:p>
          <a:p>
            <a:pPr marL="85725" indent="-85725">
              <a:spcBef>
                <a:spcPts val="0"/>
              </a:spcBef>
              <a:buFont typeface="Arial" pitchFamily="34" charset="0"/>
              <a:buChar char="•"/>
            </a:pPr>
            <a:r>
              <a:rPr lang="en-US" sz="1600" dirty="0" smtClean="0">
                <a:solidFill>
                  <a:srgbClr val="002060"/>
                </a:solidFill>
                <a:latin typeface="+mn-lt"/>
              </a:rPr>
              <a:t>Video control for the melt surface</a:t>
            </a:r>
          </a:p>
          <a:p>
            <a:pPr marL="85725" indent="-85725">
              <a:spcBef>
                <a:spcPts val="0"/>
              </a:spcBef>
              <a:buFont typeface="Arial" pitchFamily="34" charset="0"/>
              <a:buChar char="•"/>
            </a:pPr>
            <a:r>
              <a:rPr lang="en-US" sz="1600" dirty="0" smtClean="0">
                <a:solidFill>
                  <a:srgbClr val="002060"/>
                </a:solidFill>
                <a:latin typeface="+mn-lt"/>
              </a:rPr>
              <a:t>On-line registration of thermal, electrical and other parameters</a:t>
            </a:r>
          </a:p>
          <a:p>
            <a:pPr>
              <a:spcBef>
                <a:spcPts val="0"/>
              </a:spcBef>
            </a:pPr>
            <a:endParaRPr lang="en-US" sz="1400" dirty="0" smtClean="0"/>
          </a:p>
          <a:p>
            <a:pPr>
              <a:spcBef>
                <a:spcPts val="0"/>
              </a:spcBef>
            </a:pPr>
            <a:endParaRPr lang="ru-RU" sz="1400" dirty="0" smtClean="0"/>
          </a:p>
          <a:p>
            <a:pPr>
              <a:spcBef>
                <a:spcPts val="0"/>
              </a:spcBef>
            </a:pPr>
            <a:r>
              <a:rPr lang="cs-CZ" sz="1400" dirty="0" smtClean="0">
                <a:solidFill>
                  <a:srgbClr val="000000"/>
                </a:solidFill>
                <a:latin typeface="Times New Roman" pitchFamily="18" charset="0"/>
                <a:ea typeface="Calibri" pitchFamily="34" charset="0"/>
                <a:cs typeface="Times New Roman" pitchFamily="18" charset="0"/>
              </a:rPr>
              <a:t>.</a:t>
            </a:r>
            <a:endParaRPr lang="en-GB" sz="1400" dirty="0" smtClean="0"/>
          </a:p>
          <a:p>
            <a:pPr algn="l">
              <a:lnSpc>
                <a:spcPts val="3000"/>
              </a:lnSpc>
              <a:spcBef>
                <a:spcPct val="20000"/>
              </a:spcBef>
            </a:pPr>
            <a:endParaRPr lang="en-GB" sz="2200" b="1" dirty="0" smtClean="0"/>
          </a:p>
          <a:p>
            <a:pPr algn="l">
              <a:lnSpc>
                <a:spcPts val="3000"/>
              </a:lnSpc>
              <a:spcBef>
                <a:spcPct val="20000"/>
              </a:spcBef>
            </a:pPr>
            <a:endParaRPr lang="en-GB" sz="2000" dirty="0" smtClean="0"/>
          </a:p>
          <a:p>
            <a:pPr algn="l">
              <a:spcBef>
                <a:spcPct val="20000"/>
              </a:spcBef>
            </a:pPr>
            <a:endParaRPr lang="en-GB" sz="2000" dirty="0" smtClean="0"/>
          </a:p>
          <a:p>
            <a:pPr algn="l">
              <a:spcBef>
                <a:spcPct val="20000"/>
              </a:spcBef>
            </a:pPr>
            <a:endParaRPr lang="en-GB" sz="2600" dirty="0"/>
          </a:p>
        </p:txBody>
      </p:sp>
      <p:pic>
        <p:nvPicPr>
          <p:cNvPr id="15" name="Picture 3" descr="D:\Documents and Settings\-\Мои документы\Мои рисунки\Рисунок2.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83059" y="1069214"/>
            <a:ext cx="4630231" cy="4875611"/>
          </a:xfrm>
          <a:prstGeom prst="rect">
            <a:avLst/>
          </a:prstGeom>
          <a:noFill/>
        </p:spPr>
      </p:pic>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27</a:t>
            </a:fld>
            <a:endParaRPr lang="cs-CZ"/>
          </a:p>
        </p:txBody>
      </p:sp>
    </p:spTree>
    <p:extLst>
      <p:ext uri="{BB962C8B-B14F-4D97-AF65-F5344CB8AC3E}">
        <p14:creationId xmlns:p14="http://schemas.microsoft.com/office/powerpoint/2010/main" val="28704009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pic>
        <p:nvPicPr>
          <p:cNvPr id="14" name="Picture 16"/>
          <p:cNvPicPr>
            <a:picLocks noChangeAspect="1" noChangeArrowheads="1"/>
          </p:cNvPicPr>
          <p:nvPr/>
        </p:nvPicPr>
        <p:blipFill>
          <a:blip r:embed="rId4" cstate="print"/>
          <a:srcRect/>
          <a:stretch>
            <a:fillRect/>
          </a:stretch>
        </p:blipFill>
        <p:spPr bwMode="auto">
          <a:xfrm>
            <a:off x="2394000" y="1773320"/>
            <a:ext cx="6804000" cy="4536000"/>
          </a:xfrm>
          <a:prstGeom prst="rect">
            <a:avLst/>
          </a:prstGeom>
          <a:noFill/>
          <a:ln w="9525">
            <a:noFill/>
            <a:miter lim="800000"/>
            <a:headEnd/>
            <a:tailEnd/>
          </a:ln>
        </p:spPr>
      </p:pic>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28</a:t>
            </a:fld>
            <a:endParaRPr lang="cs-CZ"/>
          </a:p>
        </p:txBody>
      </p:sp>
      <p:pic>
        <p:nvPicPr>
          <p:cNvPr id="16" name="Picture 3" descr="D:\Documents and Settings\-\Мои документы\Мои рисунки\Рисунок2.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08520" y="1773320"/>
            <a:ext cx="4307710" cy="4536000"/>
          </a:xfrm>
          <a:prstGeom prst="rect">
            <a:avLst/>
          </a:prstGeom>
          <a:noFill/>
        </p:spPr>
      </p:pic>
      <p:sp>
        <p:nvSpPr>
          <p:cNvPr id="9"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Pracovní komora studeného kelímku segmentového</a:t>
            </a:r>
            <a:endParaRPr lang="cs-CZ" sz="2400" dirty="0"/>
          </a:p>
        </p:txBody>
      </p:sp>
    </p:spTree>
    <p:extLst>
      <p:ext uri="{BB962C8B-B14F-4D97-AF65-F5344CB8AC3E}">
        <p14:creationId xmlns:p14="http://schemas.microsoft.com/office/powerpoint/2010/main" val="28291399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délník 4"/>
          <p:cNvSpPr/>
          <p:nvPr/>
        </p:nvSpPr>
        <p:spPr>
          <a:xfrm>
            <a:off x="539552" y="1340768"/>
            <a:ext cx="7848872" cy="506292"/>
          </a:xfrm>
          <a:prstGeom prst="rect">
            <a:avLst/>
          </a:prstGeom>
        </p:spPr>
        <p:txBody>
          <a:bodyPr wrap="square">
            <a:spAutoFit/>
          </a:bodyPr>
          <a:lstStyle/>
          <a:p>
            <a:pPr>
              <a:lnSpc>
                <a:spcPct val="150000"/>
              </a:lnSpc>
            </a:pPr>
            <a:r>
              <a:rPr lang="en-US" sz="2000" b="1" dirty="0" smtClean="0"/>
              <a:t>COLD CRUCIBLE</a:t>
            </a:r>
            <a:endParaRPr lang="en-US" b="1" dirty="0" smtClean="0"/>
          </a:p>
        </p:txBody>
      </p:sp>
      <p:pic>
        <p:nvPicPr>
          <p:cNvPr id="2" name="Obrázek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2120" y="1266819"/>
            <a:ext cx="3312368" cy="4970493"/>
          </a:xfrm>
          <a:prstGeom prst="rect">
            <a:avLst/>
          </a:prstGeom>
        </p:spPr>
      </p:pic>
      <p:pic>
        <p:nvPicPr>
          <p:cNvPr id="3075" name="Picture 3" descr="D:\ostatni\Dropbox\Screenshots\Screenshot 2014-08-26 14.44.5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3708" y="2314995"/>
            <a:ext cx="3600400" cy="39223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ulka 3"/>
          <p:cNvGraphicFramePr>
            <a:graphicFrameLocks noGrp="1"/>
          </p:cNvGraphicFramePr>
          <p:nvPr>
            <p:extLst>
              <p:ext uri="{D42A27DB-BD31-4B8C-83A1-F6EECF244321}">
                <p14:modId xmlns:p14="http://schemas.microsoft.com/office/powerpoint/2010/main" val="3382863753"/>
              </p:ext>
            </p:extLst>
          </p:nvPr>
        </p:nvGraphicFramePr>
        <p:xfrm>
          <a:off x="179512" y="4149080"/>
          <a:ext cx="1656184" cy="2088232"/>
        </p:xfrm>
        <a:graphic>
          <a:graphicData uri="http://schemas.openxmlformats.org/drawingml/2006/table">
            <a:tbl>
              <a:tblPr firstRow="1" bandRow="1">
                <a:tableStyleId>{5C22544A-7EE6-4342-B048-85BDC9FD1C3A}</a:tableStyleId>
              </a:tblPr>
              <a:tblGrid>
                <a:gridCol w="1656184"/>
              </a:tblGrid>
              <a:tr h="621748">
                <a:tc>
                  <a:txBody>
                    <a:bodyPr/>
                    <a:lstStyle/>
                    <a:p>
                      <a:pPr algn="ctr"/>
                      <a:r>
                        <a:rPr lang="cs-CZ" sz="1400" b="1" dirty="0" smtClean="0">
                          <a:solidFill>
                            <a:schemeClr val="tx1"/>
                          </a:solidFill>
                        </a:rPr>
                        <a:t>Basic</a:t>
                      </a:r>
                      <a:r>
                        <a:rPr lang="cs-CZ" sz="1400" b="1" baseline="0" dirty="0" smtClean="0">
                          <a:solidFill>
                            <a:schemeClr val="tx1"/>
                          </a:solidFill>
                        </a:rPr>
                        <a:t> </a:t>
                      </a:r>
                      <a:r>
                        <a:rPr lang="en-US" sz="1400" b="1" baseline="0" noProof="0" dirty="0" smtClean="0">
                          <a:solidFill>
                            <a:schemeClr val="tx1"/>
                          </a:solidFill>
                        </a:rPr>
                        <a:t>dimensions</a:t>
                      </a:r>
                      <a:r>
                        <a:rPr lang="cs-CZ" sz="1400" b="1" baseline="0" dirty="0" smtClean="0">
                          <a:solidFill>
                            <a:schemeClr val="tx1"/>
                          </a:solidFill>
                        </a:rPr>
                        <a:t> </a:t>
                      </a:r>
                      <a:r>
                        <a:rPr lang="en-US" sz="1400" b="1" baseline="0" dirty="0" smtClean="0">
                          <a:solidFill>
                            <a:schemeClr val="tx1"/>
                          </a:solidFill>
                        </a:rPr>
                        <a:t>[cm]</a:t>
                      </a:r>
                      <a:endParaRPr lang="cs-CZ" sz="1400" b="1" dirty="0">
                        <a:solidFill>
                          <a:schemeClr val="tx1"/>
                        </a:solidFill>
                      </a:endParaRPr>
                    </a:p>
                  </a:txBody>
                  <a:tcPr>
                    <a:solidFill>
                      <a:schemeClr val="bg2"/>
                    </a:solidFill>
                  </a:tcPr>
                </a:tc>
              </a:tr>
              <a:tr h="366621">
                <a:tc>
                  <a:txBody>
                    <a:bodyPr/>
                    <a:lstStyle/>
                    <a:p>
                      <a:pPr algn="ctr"/>
                      <a:r>
                        <a:rPr lang="en-US" sz="1400" b="1" i="1" u="none" strike="noStrike" kern="1200" baseline="0" dirty="0" smtClean="0">
                          <a:solidFill>
                            <a:schemeClr val="tx1"/>
                          </a:solidFill>
                          <a:latin typeface="+mn-lt"/>
                          <a:ea typeface="+mn-ea"/>
                          <a:cs typeface="+mn-cs"/>
                        </a:rPr>
                        <a:t>h</a:t>
                      </a:r>
                      <a:r>
                        <a:rPr lang="cs-CZ" sz="1400" b="1" i="1" u="none" strike="noStrike" kern="1200" baseline="-25000" dirty="0" err="1" smtClean="0">
                          <a:solidFill>
                            <a:schemeClr val="tx1"/>
                          </a:solidFill>
                          <a:latin typeface="+mn-lt"/>
                          <a:ea typeface="+mn-ea"/>
                          <a:cs typeface="+mn-cs"/>
                        </a:rPr>
                        <a:t>me</a:t>
                      </a:r>
                      <a:r>
                        <a:rPr lang="en-US" sz="1400" b="1" i="1" u="none" strike="noStrike" kern="1200" baseline="-25000" dirty="0" smtClean="0">
                          <a:solidFill>
                            <a:schemeClr val="tx1"/>
                          </a:solidFill>
                          <a:latin typeface="+mn-lt"/>
                          <a:ea typeface="+mn-ea"/>
                          <a:cs typeface="+mn-cs"/>
                        </a:rPr>
                        <a:t> </a:t>
                      </a:r>
                      <a:r>
                        <a:rPr lang="cs-CZ" sz="1400" b="1" i="0" u="none" strike="noStrike" kern="1200" baseline="0" dirty="0" smtClean="0">
                          <a:solidFill>
                            <a:schemeClr val="tx1"/>
                          </a:solidFill>
                          <a:latin typeface="+mn-lt"/>
                          <a:ea typeface="+mn-ea"/>
                          <a:cs typeface="+mn-cs"/>
                        </a:rPr>
                        <a:t>=</a:t>
                      </a:r>
                      <a:r>
                        <a:rPr lang="en-US" sz="1400" b="1" i="0" u="none" strike="noStrike" kern="1200" baseline="0" dirty="0" smtClean="0">
                          <a:solidFill>
                            <a:schemeClr val="tx1"/>
                          </a:solidFill>
                          <a:latin typeface="+mn-lt"/>
                          <a:ea typeface="+mn-ea"/>
                          <a:cs typeface="+mn-cs"/>
                        </a:rPr>
                        <a:t> </a:t>
                      </a:r>
                      <a:r>
                        <a:rPr lang="cs-CZ" sz="1400" b="1" i="0" u="none" strike="noStrike" kern="1200" baseline="0" dirty="0" smtClean="0">
                          <a:solidFill>
                            <a:schemeClr val="tx1"/>
                          </a:solidFill>
                          <a:latin typeface="+mn-lt"/>
                          <a:ea typeface="+mn-ea"/>
                          <a:cs typeface="+mn-cs"/>
                        </a:rPr>
                        <a:t>7.20</a:t>
                      </a:r>
                    </a:p>
                  </a:txBody>
                  <a:tcPr>
                    <a:solidFill>
                      <a:schemeClr val="bg2"/>
                    </a:solidFill>
                  </a:tcPr>
                </a:tc>
              </a:tr>
              <a:tr h="3666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1" u="none" strike="noStrike" kern="1200" baseline="0" dirty="0" smtClean="0">
                          <a:solidFill>
                            <a:schemeClr val="tx1"/>
                          </a:solidFill>
                          <a:latin typeface="+mn-lt"/>
                          <a:ea typeface="+mn-ea"/>
                          <a:cs typeface="+mn-cs"/>
                        </a:rPr>
                        <a:t>r</a:t>
                      </a:r>
                      <a:r>
                        <a:rPr lang="cs-CZ" sz="1400" b="1" i="1" u="none" strike="noStrike" kern="1200" baseline="-25000" dirty="0" err="1" smtClean="0">
                          <a:solidFill>
                            <a:schemeClr val="tx1"/>
                          </a:solidFill>
                          <a:latin typeface="+mn-lt"/>
                          <a:ea typeface="+mn-ea"/>
                          <a:cs typeface="+mn-cs"/>
                        </a:rPr>
                        <a:t>me</a:t>
                      </a:r>
                      <a:r>
                        <a:rPr lang="en-US" sz="1400" b="1" i="1" u="none" strike="noStrike" kern="1200" baseline="-25000" dirty="0" smtClean="0">
                          <a:solidFill>
                            <a:schemeClr val="tx1"/>
                          </a:solidFill>
                          <a:latin typeface="+mn-lt"/>
                          <a:ea typeface="+mn-ea"/>
                          <a:cs typeface="+mn-cs"/>
                        </a:rPr>
                        <a:t> </a:t>
                      </a:r>
                      <a:r>
                        <a:rPr lang="cs-CZ" sz="1400" b="1" i="0" u="none" strike="noStrike" kern="1200" baseline="0" dirty="0" smtClean="0">
                          <a:solidFill>
                            <a:schemeClr val="tx1"/>
                          </a:solidFill>
                          <a:latin typeface="+mn-lt"/>
                          <a:ea typeface="+mn-ea"/>
                          <a:cs typeface="+mn-cs"/>
                        </a:rPr>
                        <a:t>=</a:t>
                      </a:r>
                      <a:r>
                        <a:rPr lang="en-US" sz="1400" b="1" i="0" u="none" strike="noStrike" kern="1200" baseline="0" dirty="0" smtClean="0">
                          <a:solidFill>
                            <a:schemeClr val="tx1"/>
                          </a:solidFill>
                          <a:latin typeface="+mn-lt"/>
                          <a:ea typeface="+mn-ea"/>
                          <a:cs typeface="+mn-cs"/>
                        </a:rPr>
                        <a:t> </a:t>
                      </a:r>
                      <a:r>
                        <a:rPr lang="cs-CZ" sz="1400" b="1" i="0" u="none" strike="noStrike" kern="1200" baseline="0" dirty="0" smtClean="0">
                          <a:solidFill>
                            <a:schemeClr val="tx1"/>
                          </a:solidFill>
                          <a:latin typeface="+mn-lt"/>
                          <a:ea typeface="+mn-ea"/>
                          <a:cs typeface="+mn-cs"/>
                        </a:rPr>
                        <a:t>2.65</a:t>
                      </a:r>
                    </a:p>
                  </a:txBody>
                  <a:tcPr>
                    <a:solidFill>
                      <a:schemeClr val="bg2"/>
                    </a:solidFill>
                  </a:tcPr>
                </a:tc>
              </a:tr>
              <a:tr h="3666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1" u="none" strike="noStrike" kern="1200" baseline="0" dirty="0" smtClean="0">
                          <a:solidFill>
                            <a:schemeClr val="tx1"/>
                          </a:solidFill>
                          <a:latin typeface="+mn-lt"/>
                          <a:ea typeface="+mn-ea"/>
                          <a:cs typeface="+mn-cs"/>
                        </a:rPr>
                        <a:t>h</a:t>
                      </a:r>
                      <a:r>
                        <a:rPr lang="cs-CZ" sz="1400" b="1" i="1" u="none" strike="noStrike" kern="1200" baseline="-25000" dirty="0" err="1" smtClean="0">
                          <a:solidFill>
                            <a:schemeClr val="tx1"/>
                          </a:solidFill>
                          <a:latin typeface="+mn-lt"/>
                          <a:ea typeface="+mn-ea"/>
                          <a:cs typeface="+mn-cs"/>
                        </a:rPr>
                        <a:t>ind</a:t>
                      </a:r>
                      <a:r>
                        <a:rPr lang="en-US" sz="1400" b="1" i="1" u="none" strike="noStrike" kern="1200" baseline="-25000" dirty="0" smtClean="0">
                          <a:solidFill>
                            <a:schemeClr val="tx1"/>
                          </a:solidFill>
                          <a:latin typeface="+mn-lt"/>
                          <a:ea typeface="+mn-ea"/>
                          <a:cs typeface="+mn-cs"/>
                        </a:rPr>
                        <a:t> </a:t>
                      </a:r>
                      <a:r>
                        <a:rPr lang="cs-CZ" sz="1400" b="1" i="0" u="none" strike="noStrike" kern="1200" baseline="0" dirty="0" smtClean="0">
                          <a:solidFill>
                            <a:schemeClr val="tx1"/>
                          </a:solidFill>
                          <a:latin typeface="+mn-lt"/>
                          <a:ea typeface="+mn-ea"/>
                          <a:cs typeface="+mn-cs"/>
                        </a:rPr>
                        <a:t>=</a:t>
                      </a:r>
                      <a:r>
                        <a:rPr lang="en-US" sz="1400" b="1" i="0" u="none" strike="noStrike" kern="1200" baseline="0" dirty="0" smtClean="0">
                          <a:solidFill>
                            <a:schemeClr val="tx1"/>
                          </a:solidFill>
                          <a:latin typeface="+mn-lt"/>
                          <a:ea typeface="+mn-ea"/>
                          <a:cs typeface="+mn-cs"/>
                        </a:rPr>
                        <a:t> </a:t>
                      </a:r>
                      <a:r>
                        <a:rPr lang="cs-CZ" sz="1400" b="1" i="0" u="none" strike="noStrike" kern="1200" baseline="0" dirty="0" smtClean="0">
                          <a:solidFill>
                            <a:schemeClr val="tx1"/>
                          </a:solidFill>
                          <a:latin typeface="+mn-lt"/>
                          <a:ea typeface="+mn-ea"/>
                          <a:cs typeface="+mn-cs"/>
                        </a:rPr>
                        <a:t>6.50</a:t>
                      </a:r>
                    </a:p>
                  </a:txBody>
                  <a:tcPr>
                    <a:solidFill>
                      <a:schemeClr val="bg2"/>
                    </a:solidFill>
                  </a:tcPr>
                </a:tc>
              </a:tr>
              <a:tr h="36662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i="1" u="none" strike="noStrike" kern="1200" baseline="0" dirty="0" smtClean="0">
                          <a:solidFill>
                            <a:schemeClr val="tx1"/>
                          </a:solidFill>
                          <a:latin typeface="+mn-lt"/>
                          <a:ea typeface="+mn-ea"/>
                          <a:cs typeface="+mn-cs"/>
                        </a:rPr>
                        <a:t>r</a:t>
                      </a:r>
                      <a:r>
                        <a:rPr lang="cs-CZ" sz="1400" b="1" i="1" u="none" strike="noStrike" kern="1200" baseline="-25000" dirty="0" err="1" smtClean="0">
                          <a:solidFill>
                            <a:schemeClr val="tx1"/>
                          </a:solidFill>
                          <a:latin typeface="+mn-lt"/>
                          <a:ea typeface="+mn-ea"/>
                          <a:cs typeface="+mn-cs"/>
                        </a:rPr>
                        <a:t>ind</a:t>
                      </a:r>
                      <a:r>
                        <a:rPr lang="en-US" sz="1400" b="1" i="1" u="none" strike="noStrike" kern="1200" baseline="-25000" dirty="0" smtClean="0">
                          <a:solidFill>
                            <a:schemeClr val="tx1"/>
                          </a:solidFill>
                          <a:latin typeface="+mn-lt"/>
                          <a:ea typeface="+mn-ea"/>
                          <a:cs typeface="+mn-cs"/>
                        </a:rPr>
                        <a:t> </a:t>
                      </a:r>
                      <a:r>
                        <a:rPr lang="cs-CZ" sz="1400" b="1" i="0" u="none" strike="noStrike" kern="1200" baseline="0" dirty="0" smtClean="0">
                          <a:solidFill>
                            <a:schemeClr val="tx1"/>
                          </a:solidFill>
                          <a:latin typeface="+mn-lt"/>
                          <a:ea typeface="+mn-ea"/>
                          <a:cs typeface="+mn-cs"/>
                        </a:rPr>
                        <a:t>=</a:t>
                      </a:r>
                      <a:r>
                        <a:rPr lang="en-US" sz="1400" b="1" i="0" u="none" strike="noStrike" kern="1200" baseline="0" dirty="0" smtClean="0">
                          <a:solidFill>
                            <a:schemeClr val="tx1"/>
                          </a:solidFill>
                          <a:latin typeface="+mn-lt"/>
                          <a:ea typeface="+mn-ea"/>
                          <a:cs typeface="+mn-cs"/>
                        </a:rPr>
                        <a:t> </a:t>
                      </a:r>
                      <a:r>
                        <a:rPr lang="cs-CZ" sz="1400" b="1" i="0" u="none" strike="noStrike" kern="1200" baseline="0" dirty="0" smtClean="0">
                          <a:solidFill>
                            <a:schemeClr val="tx1"/>
                          </a:solidFill>
                          <a:latin typeface="+mn-lt"/>
                          <a:ea typeface="+mn-ea"/>
                          <a:cs typeface="+mn-cs"/>
                        </a:rPr>
                        <a:t>4.70</a:t>
                      </a:r>
                      <a:endParaRPr lang="cs-CZ" sz="1400" b="1" dirty="0" smtClean="0">
                        <a:solidFill>
                          <a:schemeClr val="tx1"/>
                        </a:solidFill>
                      </a:endParaRPr>
                    </a:p>
                  </a:txBody>
                  <a:tcPr>
                    <a:solidFill>
                      <a:schemeClr val="bg2"/>
                    </a:solidFill>
                  </a:tcPr>
                </a:tc>
              </a:tr>
            </a:tbl>
          </a:graphicData>
        </a:graphic>
      </p:graphicFrame>
      <p:pic>
        <p:nvPicPr>
          <p:cNvPr id="13" name="Picture 3" descr="C:\Users\David\Desktop\LOGA.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Přímá spojnice 13"/>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3" name="Zástupný symbol pro zápatí 2"/>
          <p:cNvSpPr>
            <a:spLocks noGrp="1"/>
          </p:cNvSpPr>
          <p:nvPr>
            <p:ph type="ftr" sz="quarter" idx="11"/>
          </p:nvPr>
        </p:nvSpPr>
        <p:spPr/>
        <p:txBody>
          <a:bodyPr/>
          <a:lstStyle/>
          <a:p>
            <a:r>
              <a:rPr lang="cs-CZ" dirty="0" smtClean="0"/>
              <a:t>  </a:t>
            </a:r>
            <a:endParaRPr lang="cs-CZ" dirty="0"/>
          </a:p>
        </p:txBody>
      </p:sp>
      <p:sp>
        <p:nvSpPr>
          <p:cNvPr id="6" name="Zástupný symbol pro číslo snímku 5"/>
          <p:cNvSpPr>
            <a:spLocks noGrp="1"/>
          </p:cNvSpPr>
          <p:nvPr>
            <p:ph type="sldNum" sz="quarter" idx="12"/>
          </p:nvPr>
        </p:nvSpPr>
        <p:spPr/>
        <p:txBody>
          <a:bodyPr/>
          <a:lstStyle/>
          <a:p>
            <a:fld id="{0BB88B4E-6C2F-460F-88B7-747EB1E1166C}" type="slidenum">
              <a:rPr lang="cs-CZ" smtClean="0"/>
              <a:t>29</a:t>
            </a:fld>
            <a:endParaRPr lang="cs-CZ"/>
          </a:p>
        </p:txBody>
      </p:sp>
    </p:spTree>
    <p:extLst>
      <p:ext uri="{BB962C8B-B14F-4D97-AF65-F5344CB8AC3E}">
        <p14:creationId xmlns:p14="http://schemas.microsoft.com/office/powerpoint/2010/main" val="40589962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pic>
        <p:nvPicPr>
          <p:cNvPr id="14" name="Picture 16"/>
          <p:cNvPicPr>
            <a:picLocks noChangeAspect="1" noChangeArrowheads="1"/>
          </p:cNvPicPr>
          <p:nvPr/>
        </p:nvPicPr>
        <p:blipFill>
          <a:blip r:embed="rId4" cstate="print"/>
          <a:srcRect/>
          <a:stretch>
            <a:fillRect/>
          </a:stretch>
        </p:blipFill>
        <p:spPr bwMode="auto">
          <a:xfrm>
            <a:off x="1170000" y="1773320"/>
            <a:ext cx="6804000" cy="4536000"/>
          </a:xfrm>
          <a:prstGeom prst="rect">
            <a:avLst/>
          </a:prstGeom>
          <a:noFill/>
          <a:ln w="9525">
            <a:noFill/>
            <a:miter lim="800000"/>
            <a:headEnd/>
            <a:tailEnd/>
          </a:ln>
        </p:spPr>
      </p:pic>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3</a:t>
            </a:fld>
            <a:endParaRPr lang="cs-CZ"/>
          </a:p>
        </p:txBody>
      </p:sp>
      <p:sp>
        <p:nvSpPr>
          <p:cNvPr id="9"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Pracovní komora studeného kelímku segmentového</a:t>
            </a:r>
            <a:endParaRPr lang="cs-CZ" sz="2400" dirty="0"/>
          </a:p>
        </p:txBody>
      </p:sp>
    </p:spTree>
    <p:extLst>
      <p:ext uri="{BB962C8B-B14F-4D97-AF65-F5344CB8AC3E}">
        <p14:creationId xmlns:p14="http://schemas.microsoft.com/office/powerpoint/2010/main" val="21956876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30</a:t>
            </a:fld>
            <a:endParaRPr lang="cs-CZ"/>
          </a:p>
        </p:txBody>
      </p:sp>
      <p:pic>
        <p:nvPicPr>
          <p:cNvPr id="6" name="Obráze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1147714"/>
            <a:ext cx="7812360" cy="5382778"/>
          </a:xfrm>
          <a:prstGeom prst="rect">
            <a:avLst/>
          </a:prstGeom>
        </p:spPr>
      </p:pic>
    </p:spTree>
    <p:extLst>
      <p:ext uri="{BB962C8B-B14F-4D97-AF65-F5344CB8AC3E}">
        <p14:creationId xmlns:p14="http://schemas.microsoft.com/office/powerpoint/2010/main" val="3789823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31</a:t>
            </a:fld>
            <a:endParaRPr lang="cs-CZ"/>
          </a:p>
        </p:txBody>
      </p:sp>
      <p:sp>
        <p:nvSpPr>
          <p:cNvPr id="7" name="Obdélník 6"/>
          <p:cNvSpPr/>
          <p:nvPr/>
        </p:nvSpPr>
        <p:spPr>
          <a:xfrm>
            <a:off x="1088740" y="1283990"/>
            <a:ext cx="5958408" cy="369332"/>
          </a:xfrm>
          <a:prstGeom prst="rect">
            <a:avLst/>
          </a:prstGeom>
        </p:spPr>
        <p:txBody>
          <a:bodyPr wrap="square">
            <a:sp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Induction generator electrical characteristics - IS3</a:t>
            </a:r>
            <a:endParaRPr lang="cs-CZ" dirty="0"/>
          </a:p>
        </p:txBody>
      </p:sp>
      <p:graphicFrame>
        <p:nvGraphicFramePr>
          <p:cNvPr id="8" name="Tabulka 7"/>
          <p:cNvGraphicFramePr>
            <a:graphicFrameLocks noGrp="1"/>
          </p:cNvGraphicFramePr>
          <p:nvPr>
            <p:extLst>
              <p:ext uri="{D42A27DB-BD31-4B8C-83A1-F6EECF244321}">
                <p14:modId xmlns:p14="http://schemas.microsoft.com/office/powerpoint/2010/main" val="3149887967"/>
              </p:ext>
            </p:extLst>
          </p:nvPr>
        </p:nvGraphicFramePr>
        <p:xfrm>
          <a:off x="1187624" y="1715667"/>
          <a:ext cx="6155690" cy="1493520"/>
        </p:xfrm>
        <a:graphic>
          <a:graphicData uri="http://schemas.openxmlformats.org/drawingml/2006/table">
            <a:tbl>
              <a:tblPr firstRow="1" firstCol="1" bandRow="1">
                <a:tableStyleId>{5C22544A-7EE6-4342-B048-85BDC9FD1C3A}</a:tableStyleId>
              </a:tblPr>
              <a:tblGrid>
                <a:gridCol w="3100705"/>
                <a:gridCol w="3054985"/>
              </a:tblGrid>
              <a:tr h="0">
                <a:tc>
                  <a:txBody>
                    <a:bodyPr/>
                    <a:lstStyle/>
                    <a:p>
                      <a:pPr>
                        <a:spcAft>
                          <a:spcPts val="0"/>
                        </a:spcAft>
                      </a:pPr>
                      <a:r>
                        <a:rPr lang="en-US" sz="1400">
                          <a:effectLst/>
                        </a:rPr>
                        <a:t>Parameter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Value</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Input voltage</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3x400-480V</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Input frequency</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50/60Hz</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Input power factor of power supply</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min. 0.85</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Nominal generator power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160kW</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Frequency range of induction heating</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1.5 - 2.0 Mhz</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Output voltage of power supply</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dirty="0">
                          <a:effectLst/>
                        </a:rPr>
                        <a:t>0.5 - 7kV</a:t>
                      </a:r>
                      <a:endParaRPr lang="cs-CZ"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10" name="Obdélník 9"/>
          <p:cNvSpPr/>
          <p:nvPr/>
        </p:nvSpPr>
        <p:spPr>
          <a:xfrm>
            <a:off x="1142249" y="3371776"/>
            <a:ext cx="6246440" cy="369332"/>
          </a:xfrm>
          <a:prstGeom prst="rect">
            <a:avLst/>
          </a:prstGeom>
        </p:spPr>
        <p:txBody>
          <a:bodyPr wrap="square">
            <a:spAutoFit/>
          </a:bodyPr>
          <a:lstStyle/>
          <a:p>
            <a:pPr>
              <a:spcAft>
                <a:spcPts val="0"/>
              </a:spcAft>
            </a:pPr>
            <a:r>
              <a:rPr lang="en-US" dirty="0">
                <a:latin typeface="Calibri" panose="020F0502020204030204" pitchFamily="34" charset="0"/>
                <a:ea typeface="Times New Roman" panose="02020603050405020304" pitchFamily="18" charset="0"/>
                <a:cs typeface="Times New Roman" panose="02020603050405020304" pitchFamily="18" charset="0"/>
              </a:rPr>
              <a:t>Induction generator physical characteristics - IS3</a:t>
            </a:r>
            <a:endParaRPr lang="cs-CZ"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15" name="Tabulka 14"/>
          <p:cNvGraphicFramePr>
            <a:graphicFrameLocks noGrp="1"/>
          </p:cNvGraphicFramePr>
          <p:nvPr>
            <p:extLst>
              <p:ext uri="{D42A27DB-BD31-4B8C-83A1-F6EECF244321}">
                <p14:modId xmlns:p14="http://schemas.microsoft.com/office/powerpoint/2010/main" val="468408822"/>
              </p:ext>
            </p:extLst>
          </p:nvPr>
        </p:nvGraphicFramePr>
        <p:xfrm>
          <a:off x="1214554" y="3741108"/>
          <a:ext cx="6155690" cy="640080"/>
        </p:xfrm>
        <a:graphic>
          <a:graphicData uri="http://schemas.openxmlformats.org/drawingml/2006/table">
            <a:tbl>
              <a:tblPr firstRow="1" firstCol="1" bandRow="1">
                <a:tableStyleId>{5C22544A-7EE6-4342-B048-85BDC9FD1C3A}</a:tableStyleId>
              </a:tblPr>
              <a:tblGrid>
                <a:gridCol w="3100705"/>
                <a:gridCol w="3054985"/>
              </a:tblGrid>
              <a:tr h="0">
                <a:tc>
                  <a:txBody>
                    <a:bodyPr/>
                    <a:lstStyle/>
                    <a:p>
                      <a:pPr>
                        <a:spcAft>
                          <a:spcPts val="0"/>
                        </a:spcAft>
                      </a:pPr>
                      <a:r>
                        <a:rPr lang="en-US" sz="1400">
                          <a:effectLst/>
                        </a:rPr>
                        <a:t>Parameter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Value</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External dimension (WxDxH)</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2400x1600x2200 mm</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Generator weight</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dirty="0">
                          <a:effectLst/>
                        </a:rPr>
                        <a:t>2500 kg</a:t>
                      </a:r>
                      <a:endParaRPr lang="cs-CZ"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1729761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32</a:t>
            </a:fld>
            <a:endParaRPr lang="cs-CZ"/>
          </a:p>
        </p:txBody>
      </p:sp>
      <p:sp>
        <p:nvSpPr>
          <p:cNvPr id="4" name="Obdélník 3"/>
          <p:cNvSpPr/>
          <p:nvPr/>
        </p:nvSpPr>
        <p:spPr>
          <a:xfrm>
            <a:off x="1095881" y="1283990"/>
            <a:ext cx="2850204" cy="369332"/>
          </a:xfrm>
          <a:prstGeom prst="rect">
            <a:avLst/>
          </a:prstGeom>
        </p:spPr>
        <p:txBody>
          <a:bodyPr wrap="none">
            <a:spAutoFit/>
          </a:bodyPr>
          <a:lstStyle/>
          <a:p>
            <a:r>
              <a:rPr lang="en-US" dirty="0">
                <a:latin typeface="Calibri" panose="020F0502020204030204" pitchFamily="34" charset="0"/>
                <a:ea typeface="Times New Roman" panose="02020603050405020304" pitchFamily="18" charset="0"/>
                <a:cs typeface="Calibri" panose="020F0502020204030204" pitchFamily="34" charset="0"/>
              </a:rPr>
              <a:t>Induction generator HFG160</a:t>
            </a:r>
            <a:endParaRPr lang="cs-CZ" dirty="0"/>
          </a:p>
        </p:txBody>
      </p:sp>
      <p:pic>
        <p:nvPicPr>
          <p:cNvPr id="8" name="Picture 2"/>
          <p:cNvPicPr/>
          <p:nvPr/>
        </p:nvPicPr>
        <p:blipFill>
          <a:blip r:embed="rId4"/>
          <a:srcRect/>
          <a:stretch>
            <a:fillRect/>
          </a:stretch>
        </p:blipFill>
        <p:spPr bwMode="auto">
          <a:xfrm>
            <a:off x="1090800" y="1653321"/>
            <a:ext cx="7225616" cy="3730539"/>
          </a:xfrm>
          <a:prstGeom prst="rect">
            <a:avLst/>
          </a:prstGeom>
          <a:noFill/>
          <a:ln w="9525">
            <a:noFill/>
            <a:miter lim="800000"/>
            <a:headEnd/>
            <a:tailEnd/>
          </a:ln>
        </p:spPr>
      </p:pic>
    </p:spTree>
    <p:extLst>
      <p:ext uri="{BB962C8B-B14F-4D97-AF65-F5344CB8AC3E}">
        <p14:creationId xmlns:p14="http://schemas.microsoft.com/office/powerpoint/2010/main" val="9523702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33</a:t>
            </a:fld>
            <a:endParaRPr lang="cs-CZ"/>
          </a:p>
        </p:txBody>
      </p:sp>
      <p:sp>
        <p:nvSpPr>
          <p:cNvPr id="4" name="Obdélník 3"/>
          <p:cNvSpPr/>
          <p:nvPr/>
        </p:nvSpPr>
        <p:spPr>
          <a:xfrm>
            <a:off x="1085791" y="1283990"/>
            <a:ext cx="1643270" cy="369332"/>
          </a:xfrm>
          <a:prstGeom prst="rect">
            <a:avLst/>
          </a:prstGeom>
        </p:spPr>
        <p:txBody>
          <a:bodyPr wrap="none">
            <a:sp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Cooling system </a:t>
            </a:r>
            <a:endParaRPr lang="cs-CZ" dirty="0"/>
          </a:p>
        </p:txBody>
      </p:sp>
      <p:graphicFrame>
        <p:nvGraphicFramePr>
          <p:cNvPr id="5" name="Tabulka 4"/>
          <p:cNvGraphicFramePr>
            <a:graphicFrameLocks noGrp="1"/>
          </p:cNvGraphicFramePr>
          <p:nvPr/>
        </p:nvGraphicFramePr>
        <p:xfrm>
          <a:off x="1087606" y="1653322"/>
          <a:ext cx="6155690" cy="2133600"/>
        </p:xfrm>
        <a:graphic>
          <a:graphicData uri="http://schemas.openxmlformats.org/drawingml/2006/table">
            <a:tbl>
              <a:tblPr firstRow="1" firstCol="1" bandRow="1">
                <a:tableStyleId>{5C22544A-7EE6-4342-B048-85BDC9FD1C3A}</a:tableStyleId>
              </a:tblPr>
              <a:tblGrid>
                <a:gridCol w="3100705"/>
                <a:gridCol w="3054985"/>
              </a:tblGrid>
              <a:tr h="0">
                <a:tc>
                  <a:txBody>
                    <a:bodyPr/>
                    <a:lstStyle/>
                    <a:p>
                      <a:pPr>
                        <a:spcAft>
                          <a:spcPts val="0"/>
                        </a:spcAft>
                      </a:pPr>
                      <a:r>
                        <a:rPr lang="en-US" sz="1400">
                          <a:effectLst/>
                        </a:rPr>
                        <a:t>Parameter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Value</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Input temperature of cooling water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20°C - 30°C</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Pressure of cooling water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3-5 bar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pH of cooling water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7.0 +/- 10%</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Cooling capacity</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50kW</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Main power supply </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400V / 50Hz</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Full load current</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11.9 A</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Safety fuse protection </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16 A</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Nominal flow rate</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240 l/min</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Water connection </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dirty="0">
                          <a:effectLst/>
                        </a:rPr>
                        <a:t>6/4"</a:t>
                      </a:r>
                      <a:endParaRPr lang="cs-CZ"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8366213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34</a:t>
            </a:fld>
            <a:endParaRPr lang="cs-CZ"/>
          </a:p>
        </p:txBody>
      </p:sp>
      <p:sp>
        <p:nvSpPr>
          <p:cNvPr id="6" name="Obdélník 5"/>
          <p:cNvSpPr/>
          <p:nvPr/>
        </p:nvSpPr>
        <p:spPr>
          <a:xfrm>
            <a:off x="1090800" y="1283990"/>
            <a:ext cx="1854931" cy="369332"/>
          </a:xfrm>
          <a:prstGeom prst="rect">
            <a:avLst/>
          </a:prstGeom>
        </p:spPr>
        <p:txBody>
          <a:bodyPr wrap="none">
            <a:sp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Working chamber</a:t>
            </a:r>
            <a:endParaRPr lang="cs-CZ" dirty="0"/>
          </a:p>
        </p:txBody>
      </p:sp>
      <p:graphicFrame>
        <p:nvGraphicFramePr>
          <p:cNvPr id="9" name="Tabulka 8"/>
          <p:cNvGraphicFramePr>
            <a:graphicFrameLocks noGrp="1"/>
          </p:cNvGraphicFramePr>
          <p:nvPr>
            <p:extLst>
              <p:ext uri="{D42A27DB-BD31-4B8C-83A1-F6EECF244321}">
                <p14:modId xmlns:p14="http://schemas.microsoft.com/office/powerpoint/2010/main" val="2093092987"/>
              </p:ext>
            </p:extLst>
          </p:nvPr>
        </p:nvGraphicFramePr>
        <p:xfrm>
          <a:off x="1187624" y="1653322"/>
          <a:ext cx="6134489" cy="3413760"/>
        </p:xfrm>
        <a:graphic>
          <a:graphicData uri="http://schemas.openxmlformats.org/drawingml/2006/table">
            <a:tbl>
              <a:tblPr firstRow="1" firstCol="1" bandRow="1">
                <a:tableStyleId>{5C22544A-7EE6-4342-B048-85BDC9FD1C3A}</a:tableStyleId>
              </a:tblPr>
              <a:tblGrid>
                <a:gridCol w="3027045"/>
                <a:gridCol w="3107444"/>
              </a:tblGrid>
              <a:tr h="0">
                <a:tc>
                  <a:txBody>
                    <a:bodyPr/>
                    <a:lstStyle/>
                    <a:p>
                      <a:pPr>
                        <a:spcAft>
                          <a:spcPts val="0"/>
                        </a:spcAft>
                      </a:pPr>
                      <a:r>
                        <a:rPr lang="en-US" sz="1400" dirty="0">
                          <a:effectLst/>
                        </a:rPr>
                        <a:t>Parameter</a:t>
                      </a:r>
                      <a:endParaRPr lang="cs-CZ"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Value</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Material of the working chamber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AISI 304</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Water cooling of chamber and door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Yes</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Volume of working chamber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2,8 m3</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Internal diameter of the chamber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1600 mm</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Axis of the chamber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horizontal</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Opening of the chamber door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1000 mm horizontally</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Internal diameter of top flange</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500 mm</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Sensitivity of O2 sensor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0,4%</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Number of flanges for visual inspection</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5</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Number of water connections to chamber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8 x in / 8 x out</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Number of connections of collector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10 in/10 out</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Speed of installed lifting mechanism</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0-500 mm/hour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Maximum load of lifting mechanism</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250 kg</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Direction of lifting</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dirty="0">
                          <a:effectLst/>
                        </a:rPr>
                        <a:t>vertically</a:t>
                      </a:r>
                      <a:endParaRPr lang="cs-CZ"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190685072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35</a:t>
            </a:fld>
            <a:endParaRPr lang="cs-CZ"/>
          </a:p>
        </p:txBody>
      </p:sp>
      <p:sp>
        <p:nvSpPr>
          <p:cNvPr id="4" name="Obdélník 3"/>
          <p:cNvSpPr/>
          <p:nvPr/>
        </p:nvSpPr>
        <p:spPr>
          <a:xfrm>
            <a:off x="1090800" y="1283990"/>
            <a:ext cx="1785489" cy="369332"/>
          </a:xfrm>
          <a:prstGeom prst="rect">
            <a:avLst/>
          </a:prstGeom>
        </p:spPr>
        <p:txBody>
          <a:bodyPr wrap="none">
            <a:spAutoFit/>
          </a:bodyPr>
          <a:lstStyle/>
          <a:p>
            <a:r>
              <a:rPr lang="en-US" dirty="0">
                <a:latin typeface="Calibri" panose="020F0502020204030204" pitchFamily="34" charset="0"/>
                <a:ea typeface="Times New Roman" panose="02020603050405020304" pitchFamily="18" charset="0"/>
                <a:cs typeface="Times New Roman" panose="02020603050405020304" pitchFamily="18" charset="0"/>
              </a:rPr>
              <a:t>Filtration system </a:t>
            </a:r>
            <a:endParaRPr lang="cs-CZ" dirty="0"/>
          </a:p>
        </p:txBody>
      </p:sp>
      <p:graphicFrame>
        <p:nvGraphicFramePr>
          <p:cNvPr id="5" name="Tabulka 4"/>
          <p:cNvGraphicFramePr>
            <a:graphicFrameLocks noGrp="1"/>
          </p:cNvGraphicFramePr>
          <p:nvPr>
            <p:extLst>
              <p:ext uri="{D42A27DB-BD31-4B8C-83A1-F6EECF244321}">
                <p14:modId xmlns:p14="http://schemas.microsoft.com/office/powerpoint/2010/main" val="912358952"/>
              </p:ext>
            </p:extLst>
          </p:nvPr>
        </p:nvGraphicFramePr>
        <p:xfrm>
          <a:off x="1187624" y="1687675"/>
          <a:ext cx="6155690" cy="1493520"/>
        </p:xfrm>
        <a:graphic>
          <a:graphicData uri="http://schemas.openxmlformats.org/drawingml/2006/table">
            <a:tbl>
              <a:tblPr firstRow="1" firstCol="1" bandRow="1">
                <a:tableStyleId>{5C22544A-7EE6-4342-B048-85BDC9FD1C3A}</a:tableStyleId>
              </a:tblPr>
              <a:tblGrid>
                <a:gridCol w="3100705"/>
                <a:gridCol w="3054985"/>
              </a:tblGrid>
              <a:tr h="0">
                <a:tc>
                  <a:txBody>
                    <a:bodyPr/>
                    <a:lstStyle/>
                    <a:p>
                      <a:pPr>
                        <a:spcAft>
                          <a:spcPts val="0"/>
                        </a:spcAft>
                      </a:pPr>
                      <a:r>
                        <a:rPr lang="en-US" sz="1400">
                          <a:effectLst/>
                        </a:rPr>
                        <a:t>Parameter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Value</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Cyclone filter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Yes</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Filter for radioactive Aerosols particles </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Yes</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Aerosol-sorbing filter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Yes</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Size of particles (90%)</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3*10-6m</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Aerosol production</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a:effectLst/>
                        </a:rPr>
                        <a:t>11 g/h</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r h="0">
                <a:tc>
                  <a:txBody>
                    <a:bodyPr/>
                    <a:lstStyle/>
                    <a:p>
                      <a:pPr>
                        <a:spcAft>
                          <a:spcPts val="0"/>
                        </a:spcAft>
                      </a:pPr>
                      <a:r>
                        <a:rPr lang="en-US" sz="1400">
                          <a:effectLst/>
                        </a:rPr>
                        <a:t>Surface of aerosol sorbing filter</a:t>
                      </a:r>
                      <a:endParaRPr lang="cs-CZ"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US" sz="1400" dirty="0">
                          <a:effectLst/>
                        </a:rPr>
                        <a:t>Min 80 cm2</a:t>
                      </a:r>
                      <a:endParaRPr lang="cs-CZ"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val="34443728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36</a:t>
            </a:fld>
            <a:endParaRPr lang="cs-CZ"/>
          </a:p>
        </p:txBody>
      </p:sp>
      <p:sp>
        <p:nvSpPr>
          <p:cNvPr id="6" name="TextovéPole 5"/>
          <p:cNvSpPr txBox="1"/>
          <p:nvPr/>
        </p:nvSpPr>
        <p:spPr>
          <a:xfrm>
            <a:off x="971600" y="1283990"/>
            <a:ext cx="6411307" cy="369332"/>
          </a:xfrm>
          <a:prstGeom prst="rect">
            <a:avLst/>
          </a:prstGeom>
          <a:noFill/>
        </p:spPr>
        <p:txBody>
          <a:bodyPr wrap="none" rtlCol="0">
            <a:spAutoFit/>
          </a:bodyPr>
          <a:lstStyle/>
          <a:p>
            <a:r>
              <a:rPr lang="cs-CZ" dirty="0" smtClean="0"/>
              <a:t>Měřící přístroje a sondy NI monitorované a ovládané přes </a:t>
            </a:r>
            <a:r>
              <a:rPr lang="cs-CZ" dirty="0" err="1" smtClean="0"/>
              <a:t>LabView</a:t>
            </a:r>
            <a:endParaRPr lang="cs-CZ" dirty="0" smtClean="0"/>
          </a:p>
        </p:txBody>
      </p:sp>
      <p:pic>
        <p:nvPicPr>
          <p:cNvPr id="5" name="Obrázek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0800" y="3234337"/>
            <a:ext cx="5065376" cy="2749656"/>
          </a:xfrm>
          <a:prstGeom prst="rect">
            <a:avLst/>
          </a:prstGeom>
        </p:spPr>
      </p:pic>
      <p:sp>
        <p:nvSpPr>
          <p:cNvPr id="9" name="Rectangle 1"/>
          <p:cNvSpPr>
            <a:spLocks noChangeArrowheads="1"/>
          </p:cNvSpPr>
          <p:nvPr/>
        </p:nvSpPr>
        <p:spPr bwMode="auto">
          <a:xfrm>
            <a:off x="971600" y="1783076"/>
            <a:ext cx="6118701" cy="13215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8872" tIns="0" rIns="0" bIns="2856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sz="1050" dirty="0" smtClean="0"/>
              <a:t>cRIO-9081</a:t>
            </a:r>
            <a:r>
              <a:rPr lang="cs-CZ" sz="1050" dirty="0" smtClean="0"/>
              <a:t> - </a:t>
            </a:r>
            <a:r>
              <a:rPr lang="en-US" sz="1050" dirty="0" smtClean="0"/>
              <a:t>Controller </a:t>
            </a:r>
            <a:r>
              <a:rPr lang="en-US" sz="1050" dirty="0"/>
              <a:t>With 1.06 GHz Dual-Core CPU and LX75 FPGA</a:t>
            </a:r>
            <a:endParaRPr lang="cs-CZ" sz="105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cs-CZ" altLang="cs-CZ" sz="1050" b="0" i="0" u="none" strike="noStrike" cap="none" normalizeH="0" baseline="0" dirty="0" smtClean="0">
              <a:ln>
                <a:noFill/>
              </a:ln>
              <a:solidFill>
                <a:srgbClr val="000000"/>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cs-CZ" altLang="cs-CZ" sz="1050" b="0" i="0" u="none" strike="noStrike" cap="none" normalizeH="0" baseline="0" dirty="0" smtClean="0">
                <a:ln>
                  <a:noFill/>
                </a:ln>
                <a:solidFill>
                  <a:srgbClr val="000000"/>
                </a:solidFill>
                <a:effectLst/>
                <a:cs typeface="Arial" panose="020B0604020202020204" pitchFamily="34" charset="0"/>
              </a:rPr>
              <a:t>1.06 GHz </a:t>
            </a:r>
            <a:r>
              <a:rPr kumimoji="0" lang="cs-CZ" altLang="cs-CZ" sz="1050" b="0" i="0" u="none" strike="noStrike" cap="none" normalizeH="0" baseline="0" dirty="0" err="1" smtClean="0">
                <a:ln>
                  <a:noFill/>
                </a:ln>
                <a:solidFill>
                  <a:srgbClr val="000000"/>
                </a:solidFill>
                <a:effectLst/>
                <a:cs typeface="Arial" panose="020B0604020202020204" pitchFamily="34" charset="0"/>
              </a:rPr>
              <a:t>dual-core</a:t>
            </a:r>
            <a:r>
              <a:rPr kumimoji="0" lang="cs-CZ" altLang="cs-CZ" sz="1050" b="0" i="0" u="none" strike="noStrike" cap="none" normalizeH="0" baseline="0" dirty="0" smtClean="0">
                <a:ln>
                  <a:noFill/>
                </a:ln>
                <a:solidFill>
                  <a:srgbClr val="000000"/>
                </a:solidFill>
                <a:effectLst/>
                <a:cs typeface="Arial" panose="020B0604020202020204" pitchFamily="34" charset="0"/>
              </a:rPr>
              <a:t> Intel </a:t>
            </a:r>
            <a:r>
              <a:rPr kumimoji="0" lang="cs-CZ" altLang="cs-CZ" sz="1050" b="0" i="0" u="none" strike="noStrike" cap="none" normalizeH="0" baseline="0" dirty="0" err="1" smtClean="0">
                <a:ln>
                  <a:noFill/>
                </a:ln>
                <a:solidFill>
                  <a:srgbClr val="000000"/>
                </a:solidFill>
                <a:effectLst/>
                <a:cs typeface="Arial" panose="020B0604020202020204" pitchFamily="34" charset="0"/>
              </a:rPr>
              <a:t>Celeron</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processor</a:t>
            </a:r>
            <a:r>
              <a:rPr kumimoji="0" lang="cs-CZ" altLang="cs-CZ" sz="1050" b="0" i="0" u="none" strike="noStrike" cap="none" normalizeH="0" baseline="0" dirty="0" smtClean="0">
                <a:ln>
                  <a:noFill/>
                </a:ln>
                <a:solidFill>
                  <a:srgbClr val="000000"/>
                </a:solidFill>
                <a:effectLst/>
                <a:cs typeface="Arial" panose="020B0604020202020204" pitchFamily="34" charset="0"/>
              </a:rPr>
              <a:t>, 16 GB </a:t>
            </a:r>
            <a:r>
              <a:rPr kumimoji="0" lang="cs-CZ" altLang="cs-CZ" sz="1050" b="0" i="0" u="none" strike="noStrike" cap="none" normalizeH="0" baseline="0" dirty="0" err="1" smtClean="0">
                <a:ln>
                  <a:noFill/>
                </a:ln>
                <a:solidFill>
                  <a:srgbClr val="000000"/>
                </a:solidFill>
                <a:effectLst/>
                <a:cs typeface="Arial" panose="020B0604020202020204" pitchFamily="34" charset="0"/>
              </a:rPr>
              <a:t>nonvolatile</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storage</a:t>
            </a:r>
            <a:r>
              <a:rPr kumimoji="0" lang="cs-CZ" altLang="cs-CZ" sz="1050" b="0" i="0" u="none" strike="noStrike" cap="none" normalizeH="0" baseline="0" dirty="0" smtClean="0">
                <a:ln>
                  <a:noFill/>
                </a:ln>
                <a:solidFill>
                  <a:srgbClr val="000000"/>
                </a:solidFill>
                <a:effectLst/>
                <a:cs typeface="Arial" panose="020B0604020202020204" pitchFamily="34" charset="0"/>
              </a:rPr>
              <a:t>, 2 GB DDR3 800 MHz RAM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cs-CZ" altLang="cs-CZ" sz="1050" b="0" i="0" u="none" strike="noStrike" cap="none" normalizeH="0" baseline="0" dirty="0" smtClean="0">
                <a:ln>
                  <a:noFill/>
                </a:ln>
                <a:solidFill>
                  <a:srgbClr val="000000"/>
                </a:solidFill>
                <a:effectLst/>
                <a:cs typeface="Arial" panose="020B0604020202020204" pitchFamily="34" charset="0"/>
              </a:rPr>
              <a:t>1 MXI-Express, 4 USB </a:t>
            </a:r>
            <a:r>
              <a:rPr kumimoji="0" lang="cs-CZ" altLang="cs-CZ" sz="1050" b="0" i="0" u="none" strike="noStrike" cap="none" normalizeH="0" baseline="0" dirty="0" err="1" smtClean="0">
                <a:ln>
                  <a:noFill/>
                </a:ln>
                <a:solidFill>
                  <a:srgbClr val="000000"/>
                </a:solidFill>
                <a:effectLst/>
                <a:cs typeface="Arial" panose="020B0604020202020204" pitchFamily="34" charset="0"/>
              </a:rPr>
              <a:t>Hi</a:t>
            </a:r>
            <a:r>
              <a:rPr kumimoji="0" lang="cs-CZ" altLang="cs-CZ" sz="1050" b="0" i="0" u="none" strike="noStrike" cap="none" normalizeH="0" baseline="0" dirty="0" smtClean="0">
                <a:ln>
                  <a:noFill/>
                </a:ln>
                <a:solidFill>
                  <a:srgbClr val="000000"/>
                </a:solidFill>
                <a:effectLst/>
                <a:cs typeface="Arial" panose="020B0604020202020204" pitchFamily="34" charset="0"/>
              </a:rPr>
              <a:t>-Speed, 2 Gigabit </a:t>
            </a:r>
            <a:r>
              <a:rPr kumimoji="0" lang="cs-CZ" altLang="cs-CZ" sz="1050" b="0" i="0" u="none" strike="noStrike" cap="none" normalizeH="0" baseline="0" dirty="0" err="1" smtClean="0">
                <a:ln>
                  <a:noFill/>
                </a:ln>
                <a:solidFill>
                  <a:srgbClr val="000000"/>
                </a:solidFill>
                <a:effectLst/>
                <a:cs typeface="Arial" panose="020B0604020202020204" pitchFamily="34" charset="0"/>
              </a:rPr>
              <a:t>Ethernet</a:t>
            </a:r>
            <a:r>
              <a:rPr kumimoji="0" lang="cs-CZ" altLang="cs-CZ" sz="1050" b="0" i="0" u="none" strike="noStrike" cap="none" normalizeH="0" baseline="0" dirty="0" smtClean="0">
                <a:ln>
                  <a:noFill/>
                </a:ln>
                <a:solidFill>
                  <a:srgbClr val="000000"/>
                </a:solidFill>
                <a:effectLst/>
                <a:cs typeface="Arial" panose="020B0604020202020204" pitchFamily="34" charset="0"/>
              </a:rPr>
              <a:t>, and 2 </a:t>
            </a:r>
            <a:r>
              <a:rPr kumimoji="0" lang="cs-CZ" altLang="cs-CZ" sz="1050" b="0" i="0" u="none" strike="noStrike" cap="none" normalizeH="0" baseline="0" dirty="0" err="1" smtClean="0">
                <a:ln>
                  <a:noFill/>
                </a:ln>
                <a:solidFill>
                  <a:srgbClr val="000000"/>
                </a:solidFill>
                <a:effectLst/>
                <a:cs typeface="Arial" panose="020B0604020202020204" pitchFamily="34" charset="0"/>
              </a:rPr>
              <a:t>serial</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ports</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for</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connectivity</a:t>
            </a:r>
            <a:r>
              <a:rPr kumimoji="0" lang="cs-CZ" altLang="cs-CZ" sz="1050" b="0" i="0" u="none" strike="noStrike" cap="none" normalizeH="0" baseline="0" dirty="0" smtClean="0">
                <a:ln>
                  <a:noFill/>
                </a:ln>
                <a:solidFill>
                  <a:srgbClr val="000000"/>
                </a:solidFill>
                <a:effectLst/>
                <a:cs typeface="Arial" panose="020B0604020202020204" pitchFamily="34" charset="0"/>
              </a:rPr>
              <a:t> and </a:t>
            </a:r>
            <a:r>
              <a:rPr kumimoji="0" lang="cs-CZ" altLang="cs-CZ" sz="1050" b="0" i="0" u="none" strike="noStrike" cap="none" normalizeH="0" baseline="0" dirty="0" err="1" smtClean="0">
                <a:ln>
                  <a:noFill/>
                </a:ln>
                <a:solidFill>
                  <a:srgbClr val="000000"/>
                </a:solidFill>
                <a:effectLst/>
                <a:cs typeface="Arial" panose="020B0604020202020204" pitchFamily="34" charset="0"/>
              </a:rPr>
              <a:t>expansion</a:t>
            </a:r>
            <a:endParaRPr kumimoji="0" lang="cs-CZ" altLang="cs-CZ" sz="1050" b="0" i="0" u="none" strike="noStrike" cap="none" normalizeH="0" baseline="0" dirty="0" smtClean="0">
              <a:ln>
                <a:noFill/>
              </a:ln>
              <a:solidFill>
                <a:srgbClr val="000000"/>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cs-CZ" altLang="cs-CZ" sz="1050" b="0" i="0" u="none" strike="noStrike" cap="none" normalizeH="0" baseline="0" dirty="0" smtClean="0">
                <a:ln>
                  <a:noFill/>
                </a:ln>
                <a:solidFill>
                  <a:srgbClr val="000000"/>
                </a:solidFill>
                <a:effectLst/>
                <a:cs typeface="Arial" panose="020B0604020202020204" pitchFamily="34" charset="0"/>
              </a:rPr>
              <a:t>8-slot Spartan-6 LX75 FPGA chassis </a:t>
            </a:r>
            <a:r>
              <a:rPr kumimoji="0" lang="cs-CZ" altLang="cs-CZ" sz="1050" b="0" i="0" u="none" strike="noStrike" cap="none" normalizeH="0" baseline="0" dirty="0" err="1" smtClean="0">
                <a:ln>
                  <a:noFill/>
                </a:ln>
                <a:solidFill>
                  <a:srgbClr val="000000"/>
                </a:solidFill>
                <a:effectLst/>
                <a:cs typeface="Arial" panose="020B0604020202020204" pitchFamily="34" charset="0"/>
              </a:rPr>
              <a:t>for</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custom</a:t>
            </a:r>
            <a:r>
              <a:rPr kumimoji="0" lang="cs-CZ" altLang="cs-CZ" sz="1050" b="0" i="0" u="none" strike="noStrike" cap="none" normalizeH="0" baseline="0" dirty="0" smtClean="0">
                <a:ln>
                  <a:noFill/>
                </a:ln>
                <a:solidFill>
                  <a:srgbClr val="000000"/>
                </a:solidFill>
                <a:effectLst/>
                <a:cs typeface="Arial" panose="020B0604020202020204" pitchFamily="34" charset="0"/>
              </a:rPr>
              <a:t> I/O </a:t>
            </a:r>
            <a:r>
              <a:rPr kumimoji="0" lang="cs-CZ" altLang="cs-CZ" sz="1050" b="0" i="0" u="none" strike="noStrike" cap="none" normalizeH="0" baseline="0" dirty="0" err="1" smtClean="0">
                <a:ln>
                  <a:noFill/>
                </a:ln>
                <a:solidFill>
                  <a:srgbClr val="000000"/>
                </a:solidFill>
                <a:effectLst/>
                <a:cs typeface="Arial" panose="020B0604020202020204" pitchFamily="34" charset="0"/>
              </a:rPr>
              <a:t>timing</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control</a:t>
            </a:r>
            <a:r>
              <a:rPr kumimoji="0" lang="cs-CZ" altLang="cs-CZ" sz="1050" b="0" i="0" u="none" strike="noStrike" cap="none" normalizeH="0" baseline="0" dirty="0" smtClean="0">
                <a:ln>
                  <a:noFill/>
                </a:ln>
                <a:solidFill>
                  <a:srgbClr val="000000"/>
                </a:solidFill>
                <a:effectLst/>
                <a:cs typeface="Arial" panose="020B0604020202020204" pitchFamily="34" charset="0"/>
              </a:rPr>
              <a:t>, and </a:t>
            </a:r>
            <a:r>
              <a:rPr kumimoji="0" lang="cs-CZ" altLang="cs-CZ" sz="1050" b="0" i="0" u="none" strike="noStrike" cap="none" normalizeH="0" baseline="0" dirty="0" err="1" smtClean="0">
                <a:ln>
                  <a:noFill/>
                </a:ln>
                <a:solidFill>
                  <a:srgbClr val="000000"/>
                </a:solidFill>
                <a:effectLst/>
                <a:cs typeface="Arial" panose="020B0604020202020204" pitchFamily="34" charset="0"/>
              </a:rPr>
              <a:t>processing</a:t>
            </a:r>
            <a:endParaRPr kumimoji="0" lang="cs-CZ" altLang="cs-CZ" sz="1050" b="0" i="0" u="none" strike="noStrike" cap="none" normalizeH="0" baseline="0" dirty="0" smtClean="0">
              <a:ln>
                <a:noFill/>
              </a:ln>
              <a:solidFill>
                <a:srgbClr val="000000"/>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cs-CZ" altLang="cs-CZ" sz="1050" b="0" i="0" u="none" strike="noStrike" cap="none" normalizeH="0" baseline="0" dirty="0" err="1" smtClean="0">
                <a:ln>
                  <a:noFill/>
                </a:ln>
                <a:solidFill>
                  <a:srgbClr val="000000"/>
                </a:solidFill>
                <a:effectLst/>
                <a:cs typeface="Arial" panose="020B0604020202020204" pitchFamily="34" charset="0"/>
              </a:rPr>
              <a:t>LabVIEW</a:t>
            </a:r>
            <a:r>
              <a:rPr kumimoji="0" lang="cs-CZ" altLang="cs-CZ" sz="1050" b="0" i="0" u="none" strike="noStrike" cap="none" normalizeH="0" baseline="0" dirty="0" smtClean="0">
                <a:ln>
                  <a:noFill/>
                </a:ln>
                <a:solidFill>
                  <a:srgbClr val="000000"/>
                </a:solidFill>
                <a:effectLst/>
                <a:cs typeface="Arial" panose="020B0604020202020204" pitchFamily="34" charset="0"/>
              </a:rPr>
              <a:t> Real-</a:t>
            </a:r>
            <a:r>
              <a:rPr kumimoji="0" lang="cs-CZ" altLang="cs-CZ" sz="1050" b="0" i="0" u="none" strike="noStrike" cap="none" normalizeH="0" baseline="0" dirty="0" err="1" smtClean="0">
                <a:ln>
                  <a:noFill/>
                </a:ln>
                <a:solidFill>
                  <a:srgbClr val="000000"/>
                </a:solidFill>
                <a:effectLst/>
                <a:cs typeface="Arial" panose="020B0604020202020204" pitchFamily="34" charset="0"/>
              </a:rPr>
              <a:t>Time</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for</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determinism</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or</a:t>
            </a:r>
            <a:r>
              <a:rPr kumimoji="0" lang="cs-CZ" altLang="cs-CZ" sz="1050" b="0" i="0" u="none" strike="noStrike" cap="none" normalizeH="0" baseline="0" dirty="0" smtClean="0">
                <a:ln>
                  <a:noFill/>
                </a:ln>
                <a:solidFill>
                  <a:srgbClr val="000000"/>
                </a:solidFill>
                <a:effectLst/>
                <a:cs typeface="Arial" panose="020B0604020202020204" pitchFamily="34" charset="0"/>
              </a:rPr>
              <a:t> Windows </a:t>
            </a:r>
            <a:r>
              <a:rPr kumimoji="0" lang="cs-CZ" altLang="cs-CZ" sz="1050" b="0" i="0" u="none" strike="noStrike" cap="none" normalizeH="0" baseline="0" dirty="0" err="1" smtClean="0">
                <a:ln>
                  <a:noFill/>
                </a:ln>
                <a:solidFill>
                  <a:srgbClr val="000000"/>
                </a:solidFill>
                <a:effectLst/>
                <a:cs typeface="Arial" panose="020B0604020202020204" pitchFamily="34" charset="0"/>
              </a:rPr>
              <a:t>Embedded</a:t>
            </a:r>
            <a:r>
              <a:rPr kumimoji="0" lang="cs-CZ" altLang="cs-CZ" sz="1050" b="0" i="0" u="none" strike="noStrike" cap="none" normalizeH="0" baseline="0" dirty="0" smtClean="0">
                <a:ln>
                  <a:noFill/>
                </a:ln>
                <a:solidFill>
                  <a:srgbClr val="000000"/>
                </a:solidFill>
                <a:effectLst/>
                <a:cs typeface="Arial" panose="020B0604020202020204" pitchFamily="34" charset="0"/>
              </a:rPr>
              <a:t> Standard 7 </a:t>
            </a:r>
            <a:r>
              <a:rPr kumimoji="0" lang="cs-CZ" altLang="cs-CZ" sz="1050" b="0" i="0" u="none" strike="noStrike" cap="none" normalizeH="0" baseline="0" dirty="0" err="1" smtClean="0">
                <a:ln>
                  <a:noFill/>
                </a:ln>
                <a:solidFill>
                  <a:srgbClr val="000000"/>
                </a:solidFill>
                <a:effectLst/>
                <a:cs typeface="Arial" panose="020B0604020202020204" pitchFamily="34" charset="0"/>
              </a:rPr>
              <a:t>for</a:t>
            </a:r>
            <a:r>
              <a:rPr kumimoji="0" lang="cs-CZ" altLang="cs-CZ" sz="1050" b="0" i="0" u="none" strike="noStrike" cap="none" normalizeH="0" baseline="0" dirty="0" smtClean="0">
                <a:ln>
                  <a:noFill/>
                </a:ln>
                <a:solidFill>
                  <a:srgbClr val="000000"/>
                </a:solidFill>
                <a:effectLst/>
                <a:cs typeface="Arial" panose="020B0604020202020204" pitchFamily="34" charset="0"/>
              </a:rPr>
              <a:t> flexibility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cs-CZ" altLang="cs-CZ" sz="1050" b="0" i="0" u="none" strike="noStrike" cap="none" normalizeH="0" baseline="0" dirty="0" smtClean="0">
                <a:ln>
                  <a:noFill/>
                </a:ln>
                <a:solidFill>
                  <a:srgbClr val="000000"/>
                </a:solidFill>
                <a:effectLst/>
                <a:cs typeface="Arial" panose="020B0604020202020204" pitchFamily="34" charset="0"/>
              </a:rPr>
              <a:t>0 °C to 55 °C </a:t>
            </a:r>
            <a:r>
              <a:rPr kumimoji="0" lang="cs-CZ" altLang="cs-CZ" sz="1050" b="0" i="0" u="none" strike="noStrike" cap="none" normalizeH="0" baseline="0" dirty="0" err="1" smtClean="0">
                <a:ln>
                  <a:noFill/>
                </a:ln>
                <a:solidFill>
                  <a:srgbClr val="000000"/>
                </a:solidFill>
                <a:effectLst/>
                <a:cs typeface="Arial" panose="020B0604020202020204" pitchFamily="34" charset="0"/>
              </a:rPr>
              <a:t>operating</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temperature</a:t>
            </a:r>
            <a:r>
              <a:rPr kumimoji="0" lang="cs-CZ" altLang="cs-CZ" sz="1050" b="0" i="0" u="none" strike="noStrike" cap="none" normalizeH="0" baseline="0" dirty="0" smtClean="0">
                <a:ln>
                  <a:noFill/>
                </a:ln>
                <a:solidFill>
                  <a:srgbClr val="000000"/>
                </a:solidFill>
                <a:effectLst/>
                <a:cs typeface="Arial" panose="020B0604020202020204" pitchFamily="34" charset="0"/>
              </a:rPr>
              <a:t> </a:t>
            </a:r>
            <a:r>
              <a:rPr kumimoji="0" lang="cs-CZ" altLang="cs-CZ" sz="1050" b="0" i="0" u="none" strike="noStrike" cap="none" normalizeH="0" baseline="0" dirty="0" err="1" smtClean="0">
                <a:ln>
                  <a:noFill/>
                </a:ln>
                <a:solidFill>
                  <a:srgbClr val="000000"/>
                </a:solidFill>
                <a:effectLst/>
                <a:cs typeface="Arial" panose="020B0604020202020204" pitchFamily="34" charset="0"/>
              </a:rPr>
              <a:t>range</a:t>
            </a:r>
            <a:endParaRPr kumimoji="0" lang="cs-CZ" altLang="cs-CZ" sz="1050" b="0" i="0" u="none" strike="noStrike" cap="none" normalizeH="0" baseline="0" dirty="0" smtClean="0">
              <a:ln>
                <a:noFill/>
              </a:ln>
              <a:solidFill>
                <a:srgbClr val="000000"/>
              </a:solidFill>
              <a:effectLst/>
              <a:cs typeface="Arial" panose="020B0604020202020204" pitchFamily="34" charset="0"/>
            </a:endParaRPr>
          </a:p>
        </p:txBody>
      </p:sp>
    </p:spTree>
    <p:extLst>
      <p:ext uri="{BB962C8B-B14F-4D97-AF65-F5344CB8AC3E}">
        <p14:creationId xmlns:p14="http://schemas.microsoft.com/office/powerpoint/2010/main" val="23900139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37</a:t>
            </a:fld>
            <a:endParaRPr lang="cs-CZ"/>
          </a:p>
        </p:txBody>
      </p:sp>
      <p:sp>
        <p:nvSpPr>
          <p:cNvPr id="6" name="TextovéPole 5"/>
          <p:cNvSpPr txBox="1"/>
          <p:nvPr/>
        </p:nvSpPr>
        <p:spPr>
          <a:xfrm>
            <a:off x="971600" y="1283990"/>
            <a:ext cx="6411307" cy="369332"/>
          </a:xfrm>
          <a:prstGeom prst="rect">
            <a:avLst/>
          </a:prstGeom>
          <a:noFill/>
        </p:spPr>
        <p:txBody>
          <a:bodyPr wrap="none" rtlCol="0">
            <a:spAutoFit/>
          </a:bodyPr>
          <a:lstStyle/>
          <a:p>
            <a:r>
              <a:rPr lang="cs-CZ" dirty="0" smtClean="0"/>
              <a:t>Měřící přístroje a sondy NI monitorované a ovládané přes </a:t>
            </a:r>
            <a:r>
              <a:rPr lang="cs-CZ" dirty="0" err="1" smtClean="0"/>
              <a:t>LabView</a:t>
            </a:r>
            <a:endParaRPr lang="cs-CZ" dirty="0" smtClean="0"/>
          </a:p>
        </p:txBody>
      </p:sp>
      <p:pic>
        <p:nvPicPr>
          <p:cNvPr id="7" name="Obráze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568" y="2060848"/>
            <a:ext cx="3892575" cy="3143756"/>
          </a:xfrm>
          <a:prstGeom prst="rect">
            <a:avLst/>
          </a:prstGeom>
        </p:spPr>
      </p:pic>
      <p:pic>
        <p:nvPicPr>
          <p:cNvPr id="8" name="Obrázek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1356" y="2060848"/>
            <a:ext cx="3595060" cy="3143756"/>
          </a:xfrm>
          <a:prstGeom prst="rect">
            <a:avLst/>
          </a:prstGeom>
        </p:spPr>
      </p:pic>
    </p:spTree>
    <p:extLst>
      <p:ext uri="{BB962C8B-B14F-4D97-AF65-F5344CB8AC3E}">
        <p14:creationId xmlns:p14="http://schemas.microsoft.com/office/powerpoint/2010/main" val="224490068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38</a:t>
            </a:fld>
            <a:endParaRPr lang="cs-CZ"/>
          </a:p>
        </p:txBody>
      </p:sp>
      <p:pic>
        <p:nvPicPr>
          <p:cNvPr id="4" name="Obráze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2034" y="2996952"/>
            <a:ext cx="5340086" cy="3003798"/>
          </a:xfrm>
          <a:prstGeom prst="rect">
            <a:avLst/>
          </a:prstGeom>
        </p:spPr>
      </p:pic>
      <p:pic>
        <p:nvPicPr>
          <p:cNvPr id="8" name="Obrázek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01021" y="1705807"/>
            <a:ext cx="4285779" cy="4294943"/>
          </a:xfrm>
          <a:prstGeom prst="rect">
            <a:avLst/>
          </a:prstGeom>
        </p:spPr>
      </p:pic>
      <p:sp>
        <p:nvSpPr>
          <p:cNvPr id="6" name="TextovéPole 5"/>
          <p:cNvSpPr txBox="1"/>
          <p:nvPr/>
        </p:nvSpPr>
        <p:spPr>
          <a:xfrm>
            <a:off x="312034" y="1700424"/>
            <a:ext cx="3443571" cy="923330"/>
          </a:xfrm>
          <a:prstGeom prst="rect">
            <a:avLst/>
          </a:prstGeom>
          <a:noFill/>
        </p:spPr>
        <p:txBody>
          <a:bodyPr wrap="none" rtlCol="0">
            <a:spAutoFit/>
          </a:bodyPr>
          <a:lstStyle/>
          <a:p>
            <a:r>
              <a:rPr lang="cs-CZ" dirty="0" smtClean="0"/>
              <a:t>Frekvenční měnič FREQ 60 (35 kW)</a:t>
            </a:r>
          </a:p>
          <a:p>
            <a:r>
              <a:rPr lang="cs-CZ" dirty="0" smtClean="0"/>
              <a:t>s výstupním transformátorem 1:16</a:t>
            </a:r>
          </a:p>
          <a:p>
            <a:r>
              <a:rPr lang="cs-CZ" dirty="0" smtClean="0"/>
              <a:t>a uzavřeným chladícím okruhem</a:t>
            </a:r>
            <a:endParaRPr lang="cs-CZ" dirty="0"/>
          </a:p>
        </p:txBody>
      </p:sp>
    </p:spTree>
    <p:extLst>
      <p:ext uri="{BB962C8B-B14F-4D97-AF65-F5344CB8AC3E}">
        <p14:creationId xmlns:p14="http://schemas.microsoft.com/office/powerpoint/2010/main" val="20074807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39</a:t>
            </a:fld>
            <a:endParaRPr lang="cs-CZ"/>
          </a:p>
        </p:txBody>
      </p:sp>
      <p:pic>
        <p:nvPicPr>
          <p:cNvPr id="6" name="Obráze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678" y="1485796"/>
            <a:ext cx="5554644" cy="5275516"/>
          </a:xfrm>
          <a:prstGeom prst="rect">
            <a:avLst/>
          </a:prstGeom>
        </p:spPr>
      </p:pic>
      <p:sp>
        <p:nvSpPr>
          <p:cNvPr id="10" name="TextovéPole 9"/>
          <p:cNvSpPr txBox="1"/>
          <p:nvPr/>
        </p:nvSpPr>
        <p:spPr>
          <a:xfrm>
            <a:off x="971600" y="1140668"/>
            <a:ext cx="4080220" cy="369332"/>
          </a:xfrm>
          <a:prstGeom prst="rect">
            <a:avLst/>
          </a:prstGeom>
          <a:noFill/>
        </p:spPr>
        <p:txBody>
          <a:bodyPr wrap="none" rtlCol="0">
            <a:spAutoFit/>
          </a:bodyPr>
          <a:lstStyle/>
          <a:p>
            <a:r>
              <a:rPr lang="cs-CZ" dirty="0" smtClean="0"/>
              <a:t>Štítek frekvenční měnič FREQ 60 (60 </a:t>
            </a:r>
            <a:r>
              <a:rPr lang="cs-CZ" dirty="0" err="1" smtClean="0"/>
              <a:t>kVA</a:t>
            </a:r>
            <a:r>
              <a:rPr lang="cs-CZ" dirty="0" smtClean="0"/>
              <a:t>)</a:t>
            </a:r>
          </a:p>
        </p:txBody>
      </p:sp>
    </p:spTree>
    <p:extLst>
      <p:ext uri="{BB962C8B-B14F-4D97-AF65-F5344CB8AC3E}">
        <p14:creationId xmlns:p14="http://schemas.microsoft.com/office/powerpoint/2010/main" val="39894899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descr="C:\Users\David\Desktop\LOGA.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Přímá spojnice 13"/>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pic>
        <p:nvPicPr>
          <p:cNvPr id="12" name="obrázek 3"/>
          <p:cNvPicPr/>
          <p:nvPr/>
        </p:nvPicPr>
        <p:blipFill>
          <a:blip r:embed="rId3" cstate="print"/>
          <a:srcRect/>
          <a:stretch>
            <a:fillRect/>
          </a:stretch>
        </p:blipFill>
        <p:spPr bwMode="auto">
          <a:xfrm>
            <a:off x="4653214" y="1772816"/>
            <a:ext cx="4527298" cy="4536000"/>
          </a:xfrm>
          <a:prstGeom prst="rect">
            <a:avLst/>
          </a:prstGeom>
          <a:noFill/>
          <a:ln w="9525">
            <a:noFill/>
            <a:miter lim="800000"/>
            <a:headEnd/>
            <a:tailEnd/>
          </a:ln>
        </p:spPr>
      </p:pic>
      <p:pic>
        <p:nvPicPr>
          <p:cNvPr id="6" name="Obrázek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12" y="1773320"/>
            <a:ext cx="4816385" cy="4536000"/>
          </a:xfrm>
          <a:prstGeom prst="rect">
            <a:avLst/>
          </a:prstGeom>
        </p:spPr>
      </p:pic>
      <p:sp>
        <p:nvSpPr>
          <p:cNvPr id="7" name="Zástupný symbol pro zápatí 6"/>
          <p:cNvSpPr>
            <a:spLocks noGrp="1"/>
          </p:cNvSpPr>
          <p:nvPr>
            <p:ph type="ftr" sz="quarter" idx="11"/>
          </p:nvPr>
        </p:nvSpPr>
        <p:spPr/>
        <p:txBody>
          <a:bodyPr/>
          <a:lstStyle/>
          <a:p>
            <a:r>
              <a:rPr lang="cs-CZ" dirty="0" smtClean="0"/>
              <a:t>  </a:t>
            </a:r>
            <a:endParaRPr lang="cs-CZ" dirty="0"/>
          </a:p>
        </p:txBody>
      </p:sp>
      <p:sp>
        <p:nvSpPr>
          <p:cNvPr id="8" name="Zástupný symbol pro číslo snímku 7"/>
          <p:cNvSpPr>
            <a:spLocks noGrp="1"/>
          </p:cNvSpPr>
          <p:nvPr>
            <p:ph type="sldNum" sz="quarter" idx="12"/>
          </p:nvPr>
        </p:nvSpPr>
        <p:spPr/>
        <p:txBody>
          <a:bodyPr/>
          <a:lstStyle/>
          <a:p>
            <a:fld id="{0BB88B4E-6C2F-460F-88B7-747EB1E1166C}" type="slidenum">
              <a:rPr lang="cs-CZ" smtClean="0"/>
              <a:t>4</a:t>
            </a:fld>
            <a:endParaRPr lang="cs-CZ"/>
          </a:p>
        </p:txBody>
      </p:sp>
      <p:sp>
        <p:nvSpPr>
          <p:cNvPr id="15"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Konstrukční provedení </a:t>
            </a:r>
            <a:r>
              <a:rPr lang="cs-CZ" sz="2400" smtClean="0"/>
              <a:t>studeného kelímku </a:t>
            </a:r>
            <a:r>
              <a:rPr lang="cs-CZ" sz="2400" dirty="0" smtClean="0"/>
              <a:t>s integrovaným induktorem</a:t>
            </a:r>
            <a:endParaRPr lang="cs-CZ" sz="2400" dirty="0"/>
          </a:p>
        </p:txBody>
      </p:sp>
    </p:spTree>
    <p:extLst>
      <p:ext uri="{BB962C8B-B14F-4D97-AF65-F5344CB8AC3E}">
        <p14:creationId xmlns:p14="http://schemas.microsoft.com/office/powerpoint/2010/main" val="33923356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40</a:t>
            </a:fld>
            <a:endParaRPr lang="cs-CZ"/>
          </a:p>
        </p:txBody>
      </p:sp>
      <p:graphicFrame>
        <p:nvGraphicFramePr>
          <p:cNvPr id="5" name="Tabulka 4"/>
          <p:cNvGraphicFramePr>
            <a:graphicFrameLocks noGrp="1"/>
          </p:cNvGraphicFramePr>
          <p:nvPr>
            <p:extLst>
              <p:ext uri="{D42A27DB-BD31-4B8C-83A1-F6EECF244321}">
                <p14:modId xmlns:p14="http://schemas.microsoft.com/office/powerpoint/2010/main" val="3579970101"/>
              </p:ext>
            </p:extLst>
          </p:nvPr>
        </p:nvGraphicFramePr>
        <p:xfrm>
          <a:off x="1090801" y="1673506"/>
          <a:ext cx="7147560" cy="1611477"/>
        </p:xfrm>
        <a:graphic>
          <a:graphicData uri="http://schemas.openxmlformats.org/drawingml/2006/table">
            <a:tbl>
              <a:tblPr/>
              <a:tblGrid>
                <a:gridCol w="1424940"/>
                <a:gridCol w="1424940"/>
                <a:gridCol w="1432560"/>
                <a:gridCol w="1432560"/>
                <a:gridCol w="1432560"/>
              </a:tblGrid>
              <a:tr h="682821">
                <a:tc>
                  <a:txBody>
                    <a:bodyPr/>
                    <a:lstStyle/>
                    <a:p>
                      <a:pPr algn="ctr" fontAlgn="ctr"/>
                      <a:r>
                        <a:rPr lang="cs-CZ" sz="1600" b="0" dirty="0">
                          <a:solidFill>
                            <a:srgbClr val="AAAAAA"/>
                          </a:solidFill>
                          <a:effectLst/>
                          <a:latin typeface="Soleil"/>
                        </a:rPr>
                        <a:t>Analog </a:t>
                      </a:r>
                      <a:r>
                        <a:rPr lang="cs-CZ" sz="1600" b="0" dirty="0" err="1">
                          <a:solidFill>
                            <a:srgbClr val="AAAAAA"/>
                          </a:solidFill>
                          <a:effectLst/>
                          <a:latin typeface="Soleil"/>
                        </a:rPr>
                        <a:t>Bandwidth</a:t>
                      </a:r>
                      <a:endParaRPr lang="cs-CZ" sz="1600" b="0" dirty="0">
                        <a:solidFill>
                          <a:srgbClr val="AAAAAA"/>
                        </a:solidFill>
                        <a:effectLst/>
                        <a:latin typeface="Soleil"/>
                      </a:endParaRPr>
                    </a:p>
                  </a:txBody>
                  <a:tcPr marL="76200" marT="76200" marB="76200" anchor="ctr">
                    <a:lnL>
                      <a:noFill/>
                    </a:lnL>
                    <a:lnR w="9525" cap="flat" cmpd="sng" algn="ctr">
                      <a:solidFill>
                        <a:srgbClr val="E5E5E5"/>
                      </a:solidFill>
                      <a:prstDash val="solid"/>
                      <a:round/>
                      <a:headEnd type="none" w="med" len="med"/>
                      <a:tailEnd type="none" w="med" len="med"/>
                    </a:lnR>
                    <a:lnT>
                      <a:noFill/>
                    </a:lnT>
                    <a:lnB w="9525" cap="flat" cmpd="sng" algn="ctr">
                      <a:solidFill>
                        <a:srgbClr val="E5E5E5"/>
                      </a:solidFill>
                      <a:prstDash val="solid"/>
                      <a:round/>
                      <a:headEnd type="none" w="med" len="med"/>
                      <a:tailEnd type="none" w="med" len="med"/>
                    </a:lnB>
                  </a:tcPr>
                </a:tc>
                <a:tc>
                  <a:txBody>
                    <a:bodyPr/>
                    <a:lstStyle/>
                    <a:p>
                      <a:pPr algn="ctr" fontAlgn="ctr"/>
                      <a:r>
                        <a:rPr lang="cs-CZ" sz="1600" b="0">
                          <a:solidFill>
                            <a:srgbClr val="AAAAAA"/>
                          </a:solidFill>
                          <a:effectLst/>
                          <a:latin typeface="Soleil"/>
                        </a:rPr>
                        <a:t>Sample Rate</a:t>
                      </a:r>
                    </a:p>
                  </a:txBody>
                  <a:tcPr marL="76200" marT="76200" marB="76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a:noFill/>
                    </a:lnT>
                    <a:lnB w="9525" cap="flat" cmpd="sng" algn="ctr">
                      <a:solidFill>
                        <a:srgbClr val="E5E5E5"/>
                      </a:solidFill>
                      <a:prstDash val="solid"/>
                      <a:round/>
                      <a:headEnd type="none" w="med" len="med"/>
                      <a:tailEnd type="none" w="med" len="med"/>
                    </a:lnB>
                  </a:tcPr>
                </a:tc>
                <a:tc>
                  <a:txBody>
                    <a:bodyPr/>
                    <a:lstStyle/>
                    <a:p>
                      <a:pPr algn="ctr" fontAlgn="ctr"/>
                      <a:r>
                        <a:rPr lang="cs-CZ" sz="1600" b="0">
                          <a:solidFill>
                            <a:srgbClr val="AAAAAA"/>
                          </a:solidFill>
                          <a:effectLst/>
                          <a:latin typeface="Soleil"/>
                        </a:rPr>
                        <a:t>Record Length</a:t>
                      </a:r>
                    </a:p>
                  </a:txBody>
                  <a:tcPr marL="76200" marT="76200" marB="76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a:noFill/>
                    </a:lnT>
                    <a:lnB w="9525" cap="flat" cmpd="sng" algn="ctr">
                      <a:solidFill>
                        <a:srgbClr val="E5E5E5"/>
                      </a:solidFill>
                      <a:prstDash val="solid"/>
                      <a:round/>
                      <a:headEnd type="none" w="med" len="med"/>
                      <a:tailEnd type="none" w="med" len="med"/>
                    </a:lnB>
                  </a:tcPr>
                </a:tc>
                <a:tc>
                  <a:txBody>
                    <a:bodyPr/>
                    <a:lstStyle/>
                    <a:p>
                      <a:pPr algn="ctr" fontAlgn="ctr"/>
                      <a:r>
                        <a:rPr lang="cs-CZ" sz="1600" b="0">
                          <a:solidFill>
                            <a:srgbClr val="AAAAAA"/>
                          </a:solidFill>
                          <a:effectLst/>
                          <a:latin typeface="Soleil"/>
                        </a:rPr>
                        <a:t>Analog Channels</a:t>
                      </a:r>
                    </a:p>
                  </a:txBody>
                  <a:tcPr marL="76200" marT="76200" marB="76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a:noFill/>
                    </a:lnT>
                    <a:lnB w="9525" cap="flat" cmpd="sng" algn="ctr">
                      <a:solidFill>
                        <a:srgbClr val="E5E5E5"/>
                      </a:solidFill>
                      <a:prstDash val="solid"/>
                      <a:round/>
                      <a:headEnd type="none" w="med" len="med"/>
                      <a:tailEnd type="none" w="med" len="med"/>
                    </a:lnB>
                  </a:tcPr>
                </a:tc>
                <a:tc>
                  <a:txBody>
                    <a:bodyPr/>
                    <a:lstStyle/>
                    <a:p>
                      <a:pPr algn="ctr" fontAlgn="ctr"/>
                      <a:r>
                        <a:rPr lang="cs-CZ" sz="1600" b="0">
                          <a:solidFill>
                            <a:srgbClr val="AAAAAA"/>
                          </a:solidFill>
                          <a:effectLst/>
                          <a:latin typeface="Soleil"/>
                        </a:rPr>
                        <a:t>Digital Channels</a:t>
                      </a:r>
                    </a:p>
                  </a:txBody>
                  <a:tcPr marL="76200" marT="76200" marB="76200" anchor="ctr">
                    <a:lnL w="9525" cap="flat" cmpd="sng" algn="ctr">
                      <a:solidFill>
                        <a:srgbClr val="E5E5E5"/>
                      </a:solidFill>
                      <a:prstDash val="solid"/>
                      <a:round/>
                      <a:headEnd type="none" w="med" len="med"/>
                      <a:tailEnd type="none" w="med" len="med"/>
                    </a:lnL>
                    <a:lnR>
                      <a:noFill/>
                    </a:lnR>
                    <a:lnT>
                      <a:noFill/>
                    </a:lnT>
                    <a:lnB w="9525" cap="flat" cmpd="sng" algn="ctr">
                      <a:solidFill>
                        <a:srgbClr val="E5E5E5"/>
                      </a:solidFill>
                      <a:prstDash val="solid"/>
                      <a:round/>
                      <a:headEnd type="none" w="med" len="med"/>
                      <a:tailEnd type="none" w="med" len="med"/>
                    </a:lnB>
                  </a:tcPr>
                </a:tc>
              </a:tr>
              <a:tr h="928656">
                <a:tc>
                  <a:txBody>
                    <a:bodyPr/>
                    <a:lstStyle/>
                    <a:p>
                      <a:pPr algn="ctr" fontAlgn="ctr"/>
                      <a:r>
                        <a:rPr lang="cs-CZ" sz="1600" b="0" dirty="0">
                          <a:solidFill>
                            <a:srgbClr val="333331"/>
                          </a:solidFill>
                          <a:effectLst/>
                          <a:latin typeface="Soleil"/>
                        </a:rPr>
                        <a:t>2 GHz</a:t>
                      </a:r>
                    </a:p>
                  </a:txBody>
                  <a:tcPr marL="76200" marR="76200" marT="76200" marB="76200" anchor="ctr">
                    <a:lnL>
                      <a:noFill/>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ctr"/>
                      <a:r>
                        <a:rPr lang="cs-CZ" sz="1600" b="0" dirty="0">
                          <a:solidFill>
                            <a:srgbClr val="333331"/>
                          </a:solidFill>
                          <a:effectLst/>
                          <a:latin typeface="Soleil"/>
                        </a:rPr>
                        <a:t>5 GS/s - 10 GS/s</a:t>
                      </a:r>
                    </a:p>
                  </a:txBody>
                  <a:tcPr marL="76200" marR="76200" marT="76200" marB="76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ctr"/>
                      <a:r>
                        <a:rPr lang="cs-CZ" sz="1600" b="0">
                          <a:solidFill>
                            <a:srgbClr val="333331"/>
                          </a:solidFill>
                          <a:effectLst/>
                          <a:latin typeface="Soleil"/>
                        </a:rPr>
                        <a:t>25M points - 125M points</a:t>
                      </a:r>
                    </a:p>
                  </a:txBody>
                  <a:tcPr marL="76200" marR="76200" marT="76200" marB="76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ctr"/>
                      <a:r>
                        <a:rPr lang="cs-CZ" sz="1600" b="0" dirty="0">
                          <a:solidFill>
                            <a:srgbClr val="333331"/>
                          </a:solidFill>
                          <a:effectLst/>
                          <a:latin typeface="Soleil"/>
                        </a:rPr>
                        <a:t>4</a:t>
                      </a:r>
                    </a:p>
                  </a:txBody>
                  <a:tcPr marL="76200" marR="76200" marT="76200" marB="76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fontAlgn="ctr"/>
                      <a:r>
                        <a:rPr lang="cs-CZ" sz="1600" b="0" dirty="0">
                          <a:solidFill>
                            <a:srgbClr val="333331"/>
                          </a:solidFill>
                          <a:effectLst/>
                          <a:latin typeface="Soleil"/>
                        </a:rPr>
                        <a:t>16</a:t>
                      </a:r>
                    </a:p>
                  </a:txBody>
                  <a:tcPr marL="76200" marR="76200" marT="76200" marB="76200" anchor="ctr">
                    <a:lnL w="9525" cap="flat" cmpd="sng" algn="ctr">
                      <a:solidFill>
                        <a:srgbClr val="E5E5E5"/>
                      </a:solidFill>
                      <a:prstDash val="solid"/>
                      <a:round/>
                      <a:headEnd type="none" w="med" len="med"/>
                      <a:tailEnd type="none" w="med" len="med"/>
                    </a:lnL>
                    <a:lnR w="9525" cap="flat" cmpd="sng" algn="ctr">
                      <a:solidFill>
                        <a:srgbClr val="E5E5E5"/>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
        <p:nvSpPr>
          <p:cNvPr id="6" name="Rectangle 1"/>
          <p:cNvSpPr>
            <a:spLocks noChangeArrowheads="1"/>
          </p:cNvSpPr>
          <p:nvPr/>
        </p:nvSpPr>
        <p:spPr bwMode="auto">
          <a:xfrm>
            <a:off x="1076646" y="1265943"/>
            <a:ext cx="1244251"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cs-CZ" altLang="cs-CZ" sz="1600" b="0" i="0" u="none" strike="noStrike" cap="none" normalizeH="0" baseline="0" dirty="0" smtClean="0">
                <a:ln>
                  <a:noFill/>
                </a:ln>
                <a:solidFill>
                  <a:srgbClr val="333331"/>
                </a:solidFill>
                <a:effectLst/>
                <a:latin typeface="AvantGardeGothicITCW01Bk"/>
              </a:rPr>
              <a:t>MSO5204B</a:t>
            </a:r>
            <a:endParaRPr kumimoji="0" lang="cs-CZ" altLang="cs-CZ" sz="1600" b="0" i="0" u="none" strike="noStrike" cap="none" normalizeH="0" baseline="0" dirty="0" smtClean="0">
              <a:ln>
                <a:noFill/>
              </a:ln>
              <a:solidFill>
                <a:srgbClr val="333333"/>
              </a:solidFill>
              <a:effectLst/>
              <a:latin typeface="Soleil"/>
            </a:endParaRPr>
          </a:p>
        </p:txBody>
      </p:sp>
      <p:pic>
        <p:nvPicPr>
          <p:cNvPr id="7" name="Obráze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3668" y="3378146"/>
            <a:ext cx="5976664" cy="3207417"/>
          </a:xfrm>
          <a:prstGeom prst="rect">
            <a:avLst/>
          </a:prstGeom>
        </p:spPr>
      </p:pic>
    </p:spTree>
    <p:extLst>
      <p:ext uri="{BB962C8B-B14F-4D97-AF65-F5344CB8AC3E}">
        <p14:creationId xmlns:p14="http://schemas.microsoft.com/office/powerpoint/2010/main" val="10503629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41</a:t>
            </a:fld>
            <a:endParaRPr lang="cs-CZ"/>
          </a:p>
        </p:txBody>
      </p:sp>
      <p:sp>
        <p:nvSpPr>
          <p:cNvPr id="4" name="Obdélník 3"/>
          <p:cNvSpPr/>
          <p:nvPr/>
        </p:nvSpPr>
        <p:spPr>
          <a:xfrm>
            <a:off x="954832" y="1283990"/>
            <a:ext cx="5598368" cy="369332"/>
          </a:xfrm>
          <a:prstGeom prst="rect">
            <a:avLst/>
          </a:prstGeom>
        </p:spPr>
        <p:txBody>
          <a:bodyPr wrap="square">
            <a:spAutoFit/>
          </a:bodyPr>
          <a:lstStyle/>
          <a:p>
            <a:r>
              <a:rPr lang="fr-FR" b="1" dirty="0">
                <a:solidFill>
                  <a:srgbClr val="4E9ADB"/>
                </a:solidFill>
                <a:latin typeface="Arial" panose="020B0604020202020204" pitchFamily="34" charset="0"/>
              </a:rPr>
              <a:t>IET/QuadTech 7600 Plus Precision LCR Meter</a:t>
            </a:r>
            <a:endParaRPr lang="cs-CZ" dirty="0"/>
          </a:p>
        </p:txBody>
      </p:sp>
      <p:pic>
        <p:nvPicPr>
          <p:cNvPr id="5" name="Obráze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2149533"/>
            <a:ext cx="3921842" cy="1639507"/>
          </a:xfrm>
          <a:prstGeom prst="rect">
            <a:avLst/>
          </a:prstGeom>
        </p:spPr>
      </p:pic>
      <p:pic>
        <p:nvPicPr>
          <p:cNvPr id="6" name="Obráze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520" y="4121854"/>
            <a:ext cx="4817057" cy="1755418"/>
          </a:xfrm>
          <a:prstGeom prst="rect">
            <a:avLst/>
          </a:prstGeom>
        </p:spPr>
      </p:pic>
      <p:sp>
        <p:nvSpPr>
          <p:cNvPr id="10" name="Zástupný symbol pro obsah 2"/>
          <p:cNvSpPr txBox="1">
            <a:spLocks/>
          </p:cNvSpPr>
          <p:nvPr/>
        </p:nvSpPr>
        <p:spPr>
          <a:xfrm>
            <a:off x="5065712" y="1744216"/>
            <a:ext cx="4042792" cy="434908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eaLnBrk="0" fontAlgn="base" hangingPunct="0">
              <a:spcBef>
                <a:spcPct val="0"/>
              </a:spcBef>
              <a:spcAft>
                <a:spcPct val="0"/>
              </a:spcAft>
              <a:buFontTx/>
              <a:buChar char="•"/>
            </a:pPr>
            <a:r>
              <a:rPr lang="cs-CZ" altLang="cs-CZ" sz="1200" dirty="0" err="1" smtClean="0">
                <a:solidFill>
                  <a:srgbClr val="2F2F2F"/>
                </a:solidFill>
                <a:latin typeface="Arial" panose="020B0604020202020204" pitchFamily="34" charset="0"/>
                <a:cs typeface="Arial" panose="020B0604020202020204" pitchFamily="34" charset="0"/>
              </a:rPr>
              <a:t>Measures</a:t>
            </a:r>
            <a:r>
              <a:rPr lang="cs-CZ" altLang="cs-CZ" sz="1200" dirty="0" smtClean="0">
                <a:solidFill>
                  <a:srgbClr val="2F2F2F"/>
                </a:solidFill>
                <a:latin typeface="Arial" panose="020B0604020202020204" pitchFamily="34" charset="0"/>
                <a:cs typeface="Arial" panose="020B0604020202020204" pitchFamily="34" charset="0"/>
              </a:rPr>
              <a:t> 14 Impedance </a:t>
            </a:r>
            <a:r>
              <a:rPr lang="cs-CZ" altLang="cs-CZ" sz="1200" dirty="0" err="1" smtClean="0">
                <a:solidFill>
                  <a:srgbClr val="2F2F2F"/>
                </a:solidFill>
                <a:latin typeface="Arial" panose="020B0604020202020204" pitchFamily="34" charset="0"/>
                <a:cs typeface="Arial" panose="020B0604020202020204" pitchFamily="34" charset="0"/>
              </a:rPr>
              <a:t>Parameters</a:t>
            </a:r>
            <a:r>
              <a:rPr lang="cs-CZ" altLang="cs-CZ" sz="1200" dirty="0" smtClean="0">
                <a:solidFill>
                  <a:srgbClr val="2F2F2F"/>
                </a:solidFill>
                <a:latin typeface="Arial" panose="020B0604020202020204" pitchFamily="34" charset="0"/>
                <a:cs typeface="Arial" panose="020B0604020202020204" pitchFamily="34" charset="0"/>
              </a:rPr>
              <a:t> (2 </a:t>
            </a:r>
            <a:r>
              <a:rPr lang="cs-CZ" altLang="cs-CZ" sz="1200" dirty="0" err="1" smtClean="0">
                <a:solidFill>
                  <a:srgbClr val="2F2F2F"/>
                </a:solidFill>
                <a:latin typeface="Arial" panose="020B0604020202020204" pitchFamily="34" charset="0"/>
                <a:cs typeface="Arial" panose="020B0604020202020204" pitchFamily="34" charset="0"/>
              </a:rPr>
              <a:t>simultaneously</a:t>
            </a:r>
            <a:r>
              <a:rPr lang="cs-CZ" altLang="cs-CZ" sz="1200" dirty="0" smtClean="0">
                <a:solidFill>
                  <a:srgbClr val="2F2F2F"/>
                </a:solidFill>
                <a:latin typeface="Arial" panose="020B0604020202020204" pitchFamily="34" charset="0"/>
                <a:cs typeface="Arial" panose="020B0604020202020204" pitchFamily="34" charset="0"/>
              </a:rPr>
              <a:t>)</a:t>
            </a:r>
          </a:p>
          <a:p>
            <a:pPr algn="l" eaLnBrk="0" fontAlgn="base" hangingPunct="0">
              <a:spcBef>
                <a:spcPct val="0"/>
              </a:spcBef>
              <a:spcAft>
                <a:spcPct val="0"/>
              </a:spcAft>
              <a:buFontTx/>
              <a:buChar char="•"/>
            </a:pPr>
            <a:r>
              <a:rPr lang="cs-CZ" altLang="cs-CZ" sz="1200" dirty="0" smtClean="0">
                <a:solidFill>
                  <a:srgbClr val="2F2F2F"/>
                </a:solidFill>
                <a:latin typeface="Arial" panose="020B0604020202020204" pitchFamily="34" charset="0"/>
                <a:cs typeface="Arial" panose="020B0604020202020204" pitchFamily="34" charset="0"/>
              </a:rPr>
              <a:t>0.05% Basic </a:t>
            </a:r>
            <a:r>
              <a:rPr lang="cs-CZ" altLang="cs-CZ" sz="1200" dirty="0" err="1" smtClean="0">
                <a:solidFill>
                  <a:srgbClr val="2F2F2F"/>
                </a:solidFill>
                <a:latin typeface="Arial" panose="020B0604020202020204" pitchFamily="34" charset="0"/>
                <a:cs typeface="Arial" panose="020B0604020202020204" pitchFamily="34" charset="0"/>
              </a:rPr>
              <a:t>Measurement</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Accuracy</a:t>
            </a:r>
            <a:endParaRPr lang="cs-CZ" altLang="cs-CZ" sz="1200" dirty="0" smtClean="0">
              <a:solidFill>
                <a:srgbClr val="2F2F2F"/>
              </a:solidFill>
              <a:latin typeface="Arial" panose="020B0604020202020204" pitchFamily="34" charset="0"/>
              <a:cs typeface="Arial" panose="020B0604020202020204" pitchFamily="34" charset="0"/>
            </a:endParaRPr>
          </a:p>
          <a:p>
            <a:pPr algn="l" eaLnBrk="0" fontAlgn="base" hangingPunct="0">
              <a:spcBef>
                <a:spcPct val="0"/>
              </a:spcBef>
              <a:spcAft>
                <a:spcPct val="0"/>
              </a:spcAft>
              <a:buFontTx/>
              <a:buChar char="•"/>
            </a:pPr>
            <a:r>
              <a:rPr lang="cs-CZ" altLang="cs-CZ" sz="1200" dirty="0" err="1" smtClean="0">
                <a:solidFill>
                  <a:srgbClr val="2F2F2F"/>
                </a:solidFill>
                <a:latin typeface="Arial" panose="020B0604020202020204" pitchFamily="34" charset="0"/>
                <a:cs typeface="Arial" panose="020B0604020202020204" pitchFamily="34" charset="0"/>
              </a:rPr>
              <a:t>Programmable</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Frequencies</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from</a:t>
            </a:r>
            <a:r>
              <a:rPr lang="cs-CZ" altLang="cs-CZ" sz="1200" dirty="0" smtClean="0">
                <a:solidFill>
                  <a:srgbClr val="2F2F2F"/>
                </a:solidFill>
                <a:latin typeface="Arial" panose="020B0604020202020204" pitchFamily="34" charset="0"/>
                <a:cs typeface="Arial" panose="020B0604020202020204" pitchFamily="34" charset="0"/>
              </a:rPr>
              <a:t> 10Hz to 2MHz</a:t>
            </a:r>
          </a:p>
          <a:p>
            <a:pPr algn="l" eaLnBrk="0" fontAlgn="base" hangingPunct="0">
              <a:spcBef>
                <a:spcPct val="0"/>
              </a:spcBef>
              <a:spcAft>
                <a:spcPct val="0"/>
              </a:spcAft>
              <a:buFontTx/>
              <a:buChar char="•"/>
            </a:pPr>
            <a:r>
              <a:rPr lang="cs-CZ" altLang="cs-CZ" sz="1200" dirty="0" smtClean="0">
                <a:solidFill>
                  <a:srgbClr val="2F2F2F"/>
                </a:solidFill>
                <a:latin typeface="Arial" panose="020B0604020202020204" pitchFamily="34" charset="0"/>
                <a:cs typeface="Arial" panose="020B0604020202020204" pitchFamily="34" charset="0"/>
              </a:rPr>
              <a:t>AC Test </a:t>
            </a:r>
            <a:r>
              <a:rPr lang="cs-CZ" altLang="cs-CZ" sz="1200" dirty="0" err="1" smtClean="0">
                <a:solidFill>
                  <a:srgbClr val="2F2F2F"/>
                </a:solidFill>
                <a:latin typeface="Arial" panose="020B0604020202020204" pitchFamily="34" charset="0"/>
                <a:cs typeface="Arial" panose="020B0604020202020204" pitchFamily="34" charset="0"/>
              </a:rPr>
              <a:t>Voltage</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Programmable</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from</a:t>
            </a:r>
            <a:r>
              <a:rPr lang="cs-CZ" altLang="cs-CZ" sz="1200" dirty="0" smtClean="0">
                <a:solidFill>
                  <a:srgbClr val="2F2F2F"/>
                </a:solidFill>
                <a:latin typeface="Arial" panose="020B0604020202020204" pitchFamily="34" charset="0"/>
                <a:cs typeface="Arial" panose="020B0604020202020204" pitchFamily="34" charset="0"/>
              </a:rPr>
              <a:t> 20mV to 5V</a:t>
            </a:r>
          </a:p>
          <a:p>
            <a:pPr algn="l" eaLnBrk="0" fontAlgn="base" hangingPunct="0">
              <a:spcBef>
                <a:spcPct val="0"/>
              </a:spcBef>
              <a:spcAft>
                <a:spcPct val="0"/>
              </a:spcAft>
              <a:buFontTx/>
              <a:buChar char="•"/>
            </a:pPr>
            <a:r>
              <a:rPr lang="cs-CZ" altLang="cs-CZ" sz="1200" dirty="0" smtClean="0">
                <a:solidFill>
                  <a:srgbClr val="2F2F2F"/>
                </a:solidFill>
                <a:latin typeface="Arial" panose="020B0604020202020204" pitchFamily="34" charset="0"/>
                <a:cs typeface="Arial" panose="020B0604020202020204" pitchFamily="34" charset="0"/>
              </a:rPr>
              <a:t>DC </a:t>
            </a:r>
            <a:r>
              <a:rPr lang="cs-CZ" altLang="cs-CZ" sz="1200" dirty="0" err="1" smtClean="0">
                <a:solidFill>
                  <a:srgbClr val="2F2F2F"/>
                </a:solidFill>
                <a:latin typeface="Arial" panose="020B0604020202020204" pitchFamily="34" charset="0"/>
                <a:cs typeface="Arial" panose="020B0604020202020204" pitchFamily="34" charset="0"/>
              </a:rPr>
              <a:t>Bias</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Voltage</a:t>
            </a:r>
            <a:r>
              <a:rPr lang="cs-CZ" altLang="cs-CZ" sz="1200" dirty="0" smtClean="0">
                <a:solidFill>
                  <a:srgbClr val="2F2F2F"/>
                </a:solidFill>
                <a:latin typeface="Arial" panose="020B0604020202020204" pitchFamily="34" charset="0"/>
                <a:cs typeface="Arial" panose="020B0604020202020204" pitchFamily="34" charset="0"/>
              </a:rPr>
              <a:t>, 2V </a:t>
            </a:r>
            <a:r>
              <a:rPr lang="cs-CZ" altLang="cs-CZ" sz="1200" dirty="0" err="1" smtClean="0">
                <a:solidFill>
                  <a:srgbClr val="2F2F2F"/>
                </a:solidFill>
                <a:latin typeface="Arial" panose="020B0604020202020204" pitchFamily="34" charset="0"/>
                <a:cs typeface="Arial" panose="020B0604020202020204" pitchFamily="34" charset="0"/>
              </a:rPr>
              <a:t>Internal</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or</a:t>
            </a:r>
            <a:r>
              <a:rPr lang="cs-CZ" altLang="cs-CZ" sz="1200" dirty="0" smtClean="0">
                <a:solidFill>
                  <a:srgbClr val="2F2F2F"/>
                </a:solidFill>
                <a:latin typeface="Arial" panose="020B0604020202020204" pitchFamily="34" charset="0"/>
                <a:cs typeface="Arial" panose="020B0604020202020204" pitchFamily="34" charset="0"/>
              </a:rPr>
              <a:t> 0 to 200V </a:t>
            </a:r>
            <a:r>
              <a:rPr lang="cs-CZ" altLang="cs-CZ" sz="1200" dirty="0" err="1" smtClean="0">
                <a:solidFill>
                  <a:srgbClr val="2F2F2F"/>
                </a:solidFill>
                <a:latin typeface="Arial" panose="020B0604020202020204" pitchFamily="34" charset="0"/>
                <a:cs typeface="Arial" panose="020B0604020202020204" pitchFamily="34" charset="0"/>
              </a:rPr>
              <a:t>External</a:t>
            </a:r>
            <a:endParaRPr lang="cs-CZ" altLang="cs-CZ" sz="1200" dirty="0" smtClean="0">
              <a:solidFill>
                <a:srgbClr val="2F2F2F"/>
              </a:solidFill>
              <a:latin typeface="Arial" panose="020B0604020202020204" pitchFamily="34" charset="0"/>
              <a:cs typeface="Arial" panose="020B0604020202020204" pitchFamily="34" charset="0"/>
            </a:endParaRPr>
          </a:p>
          <a:p>
            <a:pPr algn="l" eaLnBrk="0" fontAlgn="base" hangingPunct="0">
              <a:spcBef>
                <a:spcPct val="0"/>
              </a:spcBef>
              <a:spcAft>
                <a:spcPct val="0"/>
              </a:spcAft>
              <a:buFontTx/>
              <a:buChar char="•"/>
            </a:pPr>
            <a:r>
              <a:rPr lang="cs-CZ" altLang="cs-CZ" sz="1200" dirty="0" smtClean="0">
                <a:solidFill>
                  <a:srgbClr val="2F2F2F"/>
                </a:solidFill>
                <a:latin typeface="Arial" panose="020B0604020202020204" pitchFamily="34" charset="0"/>
                <a:cs typeface="Arial" panose="020B0604020202020204" pitchFamily="34" charset="0"/>
              </a:rPr>
              <a:t>Fast </a:t>
            </a:r>
            <a:r>
              <a:rPr lang="cs-CZ" altLang="cs-CZ" sz="1200" dirty="0" err="1" smtClean="0">
                <a:solidFill>
                  <a:srgbClr val="2F2F2F"/>
                </a:solidFill>
                <a:latin typeface="Arial" panose="020B0604020202020204" pitchFamily="34" charset="0"/>
                <a:cs typeface="Arial" panose="020B0604020202020204" pitchFamily="34" charset="0"/>
              </a:rPr>
              <a:t>Measurement</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Speeds</a:t>
            </a:r>
            <a:r>
              <a:rPr lang="cs-CZ" altLang="cs-CZ" sz="1200" dirty="0" smtClean="0">
                <a:solidFill>
                  <a:srgbClr val="2F2F2F"/>
                </a:solidFill>
                <a:latin typeface="Arial" panose="020B0604020202020204" pitchFamily="34" charset="0"/>
                <a:cs typeface="Arial" panose="020B0604020202020204" pitchFamily="34" charset="0"/>
              </a:rPr>
              <a:t> up to 120/Second</a:t>
            </a:r>
          </a:p>
          <a:p>
            <a:pPr algn="l" eaLnBrk="0" fontAlgn="base" hangingPunct="0">
              <a:spcBef>
                <a:spcPct val="0"/>
              </a:spcBef>
              <a:spcAft>
                <a:spcPct val="0"/>
              </a:spcAft>
              <a:buFontTx/>
              <a:buChar char="•"/>
            </a:pPr>
            <a:r>
              <a:rPr lang="cs-CZ" altLang="cs-CZ" sz="1200" dirty="0" err="1" smtClean="0">
                <a:solidFill>
                  <a:srgbClr val="2F2F2F"/>
                </a:solidFill>
                <a:latin typeface="Arial" panose="020B0604020202020204" pitchFamily="34" charset="0"/>
                <a:cs typeface="Arial" panose="020B0604020202020204" pitchFamily="34" charset="0"/>
              </a:rPr>
              <a:t>Automatic</a:t>
            </a:r>
            <a:r>
              <a:rPr lang="cs-CZ" altLang="cs-CZ" sz="1200" dirty="0" smtClean="0">
                <a:solidFill>
                  <a:srgbClr val="2F2F2F"/>
                </a:solidFill>
                <a:latin typeface="Arial" panose="020B0604020202020204" pitchFamily="34" charset="0"/>
                <a:cs typeface="Arial" panose="020B0604020202020204" pitchFamily="34" charset="0"/>
              </a:rPr>
              <a:t> Open/</a:t>
            </a:r>
            <a:r>
              <a:rPr lang="cs-CZ" altLang="cs-CZ" sz="1200" dirty="0" err="1" smtClean="0">
                <a:solidFill>
                  <a:srgbClr val="2F2F2F"/>
                </a:solidFill>
                <a:latin typeface="Arial" panose="020B0604020202020204" pitchFamily="34" charset="0"/>
                <a:cs typeface="Arial" panose="020B0604020202020204" pitchFamily="34" charset="0"/>
              </a:rPr>
              <a:t>Short</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Zeroing</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Eliminates</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Connection</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Errors</a:t>
            </a:r>
            <a:endParaRPr lang="cs-CZ" altLang="cs-CZ" sz="1200" dirty="0" smtClean="0">
              <a:solidFill>
                <a:srgbClr val="2F2F2F"/>
              </a:solidFill>
              <a:latin typeface="Arial" panose="020B0604020202020204" pitchFamily="34" charset="0"/>
              <a:cs typeface="Arial" panose="020B0604020202020204" pitchFamily="34" charset="0"/>
            </a:endParaRPr>
          </a:p>
          <a:p>
            <a:pPr algn="l" eaLnBrk="0" fontAlgn="base" hangingPunct="0">
              <a:spcBef>
                <a:spcPct val="0"/>
              </a:spcBef>
              <a:spcAft>
                <a:spcPct val="0"/>
              </a:spcAft>
              <a:buFontTx/>
              <a:buChar char="•"/>
            </a:pPr>
            <a:r>
              <a:rPr lang="cs-CZ" altLang="cs-CZ" sz="1200" dirty="0" err="1" smtClean="0">
                <a:solidFill>
                  <a:srgbClr val="2F2F2F"/>
                </a:solidFill>
                <a:latin typeface="Arial" panose="020B0604020202020204" pitchFamily="34" charset="0"/>
                <a:cs typeface="Arial" panose="020B0604020202020204" pitchFamily="34" charset="0"/>
              </a:rPr>
              <a:t>High</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Resolution</a:t>
            </a:r>
            <a:r>
              <a:rPr lang="cs-CZ" altLang="cs-CZ" sz="1200" dirty="0" smtClean="0">
                <a:solidFill>
                  <a:srgbClr val="2F2F2F"/>
                </a:solidFill>
                <a:latin typeface="Arial" panose="020B0604020202020204" pitchFamily="34" charset="0"/>
                <a:cs typeface="Arial" panose="020B0604020202020204" pitchFamily="34" charset="0"/>
              </a:rPr>
              <a:t> LCD </a:t>
            </a:r>
            <a:r>
              <a:rPr lang="cs-CZ" altLang="cs-CZ" sz="1200" dirty="0" err="1" smtClean="0">
                <a:solidFill>
                  <a:srgbClr val="2F2F2F"/>
                </a:solidFill>
                <a:latin typeface="Arial" panose="020B0604020202020204" pitchFamily="34" charset="0"/>
                <a:cs typeface="Arial" panose="020B0604020202020204" pitchFamily="34" charset="0"/>
              </a:rPr>
              <a:t>with</a:t>
            </a:r>
            <a:r>
              <a:rPr lang="cs-CZ" altLang="cs-CZ" sz="1200" dirty="0" smtClean="0">
                <a:solidFill>
                  <a:srgbClr val="2F2F2F"/>
                </a:solidFill>
                <a:latin typeface="Arial" panose="020B0604020202020204" pitchFamily="34" charset="0"/>
                <a:cs typeface="Arial" panose="020B0604020202020204" pitchFamily="34" charset="0"/>
              </a:rPr>
              <a:t> 7 </a:t>
            </a:r>
            <a:r>
              <a:rPr lang="cs-CZ" altLang="cs-CZ" sz="1200" dirty="0" err="1" smtClean="0">
                <a:solidFill>
                  <a:srgbClr val="2F2F2F"/>
                </a:solidFill>
                <a:latin typeface="Arial" panose="020B0604020202020204" pitchFamily="34" charset="0"/>
                <a:cs typeface="Arial" panose="020B0604020202020204" pitchFamily="34" charset="0"/>
              </a:rPr>
              <a:t>Digit</a:t>
            </a:r>
            <a:r>
              <a:rPr lang="cs-CZ" altLang="cs-CZ" sz="1200" dirty="0" smtClean="0">
                <a:solidFill>
                  <a:srgbClr val="2F2F2F"/>
                </a:solidFill>
                <a:latin typeface="Arial" panose="020B0604020202020204" pitchFamily="34" charset="0"/>
                <a:cs typeface="Arial" panose="020B0604020202020204" pitchFamily="34" charset="0"/>
              </a:rPr>
              <a:t> Display</a:t>
            </a:r>
          </a:p>
          <a:p>
            <a:pPr algn="l" eaLnBrk="0" fontAlgn="base" hangingPunct="0">
              <a:spcBef>
                <a:spcPct val="0"/>
              </a:spcBef>
              <a:spcAft>
                <a:spcPct val="0"/>
              </a:spcAft>
              <a:buFontTx/>
              <a:buChar char="•"/>
            </a:pPr>
            <a:r>
              <a:rPr lang="cs-CZ" altLang="cs-CZ" sz="1200" dirty="0" smtClean="0">
                <a:solidFill>
                  <a:srgbClr val="2F2F2F"/>
                </a:solidFill>
                <a:latin typeface="Arial" panose="020B0604020202020204" pitchFamily="34" charset="0"/>
                <a:cs typeface="Arial" panose="020B0604020202020204" pitchFamily="34" charset="0"/>
              </a:rPr>
              <a:t>14 </a:t>
            </a:r>
            <a:r>
              <a:rPr lang="cs-CZ" altLang="cs-CZ" sz="1200" dirty="0" err="1" smtClean="0">
                <a:solidFill>
                  <a:srgbClr val="2F2F2F"/>
                </a:solidFill>
                <a:latin typeface="Arial" panose="020B0604020202020204" pitchFamily="34" charset="0"/>
                <a:cs typeface="Arial" panose="020B0604020202020204" pitchFamily="34" charset="0"/>
              </a:rPr>
              <a:t>Hi</a:t>
            </a:r>
            <a:r>
              <a:rPr lang="cs-CZ" altLang="cs-CZ" sz="1200" dirty="0" smtClean="0">
                <a:solidFill>
                  <a:srgbClr val="2F2F2F"/>
                </a:solidFill>
                <a:latin typeface="Arial" panose="020B0604020202020204" pitchFamily="34" charset="0"/>
                <a:cs typeface="Arial" panose="020B0604020202020204" pitchFamily="34" charset="0"/>
              </a:rPr>
              <a:t>/</a:t>
            </a:r>
            <a:r>
              <a:rPr lang="cs-CZ" altLang="cs-CZ" sz="1200" dirty="0" err="1" smtClean="0">
                <a:solidFill>
                  <a:srgbClr val="2F2F2F"/>
                </a:solidFill>
                <a:latin typeface="Arial" panose="020B0604020202020204" pitchFamily="34" charset="0"/>
                <a:cs typeface="Arial" panose="020B0604020202020204" pitchFamily="34" charset="0"/>
              </a:rPr>
              <a:t>Lo</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Sorting</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Bins</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for</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Pass</a:t>
            </a:r>
            <a:r>
              <a:rPr lang="cs-CZ" altLang="cs-CZ" sz="1200" dirty="0" smtClean="0">
                <a:solidFill>
                  <a:srgbClr val="2F2F2F"/>
                </a:solidFill>
                <a:latin typeface="Arial" panose="020B0604020202020204" pitchFamily="34" charset="0"/>
                <a:cs typeface="Arial" panose="020B0604020202020204" pitchFamily="34" charset="0"/>
              </a:rPr>
              <a:t>/</a:t>
            </a:r>
            <a:r>
              <a:rPr lang="cs-CZ" altLang="cs-CZ" sz="1200" dirty="0" err="1" smtClean="0">
                <a:solidFill>
                  <a:srgbClr val="2F2F2F"/>
                </a:solidFill>
                <a:latin typeface="Arial" panose="020B0604020202020204" pitchFamily="34" charset="0"/>
                <a:cs typeface="Arial" panose="020B0604020202020204" pitchFamily="34" charset="0"/>
              </a:rPr>
              <a:t>Fail</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Testing</a:t>
            </a:r>
            <a:endParaRPr lang="cs-CZ" altLang="cs-CZ" sz="1200" dirty="0" smtClean="0">
              <a:solidFill>
                <a:srgbClr val="2F2F2F"/>
              </a:solidFill>
              <a:latin typeface="Arial" panose="020B0604020202020204" pitchFamily="34" charset="0"/>
              <a:cs typeface="Arial" panose="020B0604020202020204" pitchFamily="34" charset="0"/>
            </a:endParaRPr>
          </a:p>
          <a:p>
            <a:pPr algn="l" eaLnBrk="0" fontAlgn="base" hangingPunct="0">
              <a:spcBef>
                <a:spcPct val="0"/>
              </a:spcBef>
              <a:spcAft>
                <a:spcPct val="0"/>
              </a:spcAft>
              <a:buFontTx/>
              <a:buChar char="•"/>
            </a:pPr>
            <a:r>
              <a:rPr lang="cs-CZ" altLang="cs-CZ" sz="1200" u="sng" dirty="0" err="1" smtClean="0">
                <a:solidFill>
                  <a:srgbClr val="1E7EC8"/>
                </a:solidFill>
                <a:latin typeface="Arial" panose="020B0604020202020204" pitchFamily="34" charset="0"/>
                <a:cs typeface="Arial" panose="020B0604020202020204" pitchFamily="34" charset="0"/>
                <a:hlinkClick r:id="rId6"/>
              </a:rPr>
              <a:t>Now</a:t>
            </a:r>
            <a:r>
              <a:rPr lang="cs-CZ" altLang="cs-CZ" sz="1200" u="sng" dirty="0" smtClean="0">
                <a:solidFill>
                  <a:srgbClr val="1E7EC8"/>
                </a:solidFill>
                <a:latin typeface="Arial" panose="020B0604020202020204" pitchFamily="34" charset="0"/>
                <a:cs typeface="Arial" panose="020B0604020202020204" pitchFamily="34" charset="0"/>
                <a:hlinkClick r:id="rId6"/>
              </a:rPr>
              <a:t> </a:t>
            </a:r>
            <a:r>
              <a:rPr lang="cs-CZ" altLang="cs-CZ" sz="1200" u="sng" dirty="0" err="1" smtClean="0">
                <a:solidFill>
                  <a:srgbClr val="1E7EC8"/>
                </a:solidFill>
                <a:latin typeface="Arial" panose="020B0604020202020204" pitchFamily="34" charset="0"/>
                <a:cs typeface="Arial" panose="020B0604020202020204" pitchFamily="34" charset="0"/>
                <a:hlinkClick r:id="rId6"/>
              </a:rPr>
              <a:t>Manufactured</a:t>
            </a:r>
            <a:r>
              <a:rPr lang="cs-CZ" altLang="cs-CZ" sz="1200" u="sng" dirty="0" smtClean="0">
                <a:solidFill>
                  <a:srgbClr val="1E7EC8"/>
                </a:solidFill>
                <a:latin typeface="Arial" panose="020B0604020202020204" pitchFamily="34" charset="0"/>
                <a:cs typeface="Arial" panose="020B0604020202020204" pitchFamily="34" charset="0"/>
                <a:hlinkClick r:id="rId6"/>
              </a:rPr>
              <a:t> by IET </a:t>
            </a:r>
            <a:r>
              <a:rPr lang="cs-CZ" altLang="cs-CZ" sz="1200" u="sng" dirty="0" err="1" smtClean="0">
                <a:solidFill>
                  <a:srgbClr val="1E7EC8"/>
                </a:solidFill>
                <a:latin typeface="Arial" panose="020B0604020202020204" pitchFamily="34" charset="0"/>
                <a:cs typeface="Arial" panose="020B0604020202020204" pitchFamily="34" charset="0"/>
                <a:hlinkClick r:id="rId6"/>
              </a:rPr>
              <a:t>Labs</a:t>
            </a:r>
            <a:endParaRPr lang="cs-CZ" altLang="cs-CZ" sz="1200" dirty="0" smtClean="0">
              <a:solidFill>
                <a:srgbClr val="2F2F2F"/>
              </a:solidFill>
              <a:latin typeface="Arial" panose="020B0604020202020204" pitchFamily="34" charset="0"/>
              <a:cs typeface="Arial" panose="020B0604020202020204" pitchFamily="34" charset="0"/>
            </a:endParaRPr>
          </a:p>
          <a:p>
            <a:pPr algn="l" eaLnBrk="0" fontAlgn="base" hangingPunct="0">
              <a:spcBef>
                <a:spcPct val="0"/>
              </a:spcBef>
              <a:spcAft>
                <a:spcPct val="0"/>
              </a:spcAft>
              <a:buFontTx/>
              <a:buChar char="•"/>
            </a:pPr>
            <a:r>
              <a:rPr lang="cs-CZ" altLang="cs-CZ" sz="1200" dirty="0" smtClean="0">
                <a:solidFill>
                  <a:srgbClr val="2F2F2F"/>
                </a:solidFill>
                <a:latin typeface="Arial" panose="020B0604020202020204" pitchFamily="34" charset="0"/>
                <a:cs typeface="Arial" panose="020B0604020202020204" pitchFamily="34" charset="0"/>
              </a:rPr>
              <a:t>RS-232, USB, </a:t>
            </a:r>
            <a:r>
              <a:rPr lang="cs-CZ" altLang="cs-CZ" sz="1200" dirty="0" err="1" smtClean="0">
                <a:solidFill>
                  <a:srgbClr val="2F2F2F"/>
                </a:solidFill>
                <a:latin typeface="Arial" panose="020B0604020202020204" pitchFamily="34" charset="0"/>
                <a:cs typeface="Arial" panose="020B0604020202020204" pitchFamily="34" charset="0"/>
              </a:rPr>
              <a:t>Printer</a:t>
            </a:r>
            <a:r>
              <a:rPr lang="cs-CZ" altLang="cs-CZ" sz="1200" dirty="0" smtClean="0">
                <a:solidFill>
                  <a:srgbClr val="2F2F2F"/>
                </a:solidFill>
                <a:latin typeface="Arial" panose="020B0604020202020204" pitchFamily="34" charset="0"/>
                <a:cs typeface="Arial" panose="020B0604020202020204" pitchFamily="34" charset="0"/>
              </a:rPr>
              <a:t>, PLC </a:t>
            </a:r>
            <a:r>
              <a:rPr lang="cs-CZ" altLang="cs-CZ" sz="1200" dirty="0" err="1" smtClean="0">
                <a:solidFill>
                  <a:srgbClr val="2F2F2F"/>
                </a:solidFill>
                <a:latin typeface="Arial" panose="020B0604020202020204" pitchFamily="34" charset="0"/>
                <a:cs typeface="Arial" panose="020B0604020202020204" pitchFamily="34" charset="0"/>
              </a:rPr>
              <a:t>Interfaces</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all</a:t>
            </a:r>
            <a:r>
              <a:rPr lang="cs-CZ" altLang="cs-CZ" sz="1200" dirty="0" smtClean="0">
                <a:solidFill>
                  <a:srgbClr val="2F2F2F"/>
                </a:solidFill>
                <a:latin typeface="Arial" panose="020B0604020202020204" pitchFamily="34" charset="0"/>
                <a:cs typeface="Arial" panose="020B0604020202020204" pitchFamily="34" charset="0"/>
              </a:rPr>
              <a:t> Standard, (IEEE-488 Adapter </a:t>
            </a:r>
            <a:r>
              <a:rPr lang="cs-CZ" altLang="cs-CZ" sz="1200" dirty="0" err="1" smtClean="0">
                <a:solidFill>
                  <a:srgbClr val="2F2F2F"/>
                </a:solidFill>
                <a:latin typeface="Arial" panose="020B0604020202020204" pitchFamily="34" charset="0"/>
                <a:cs typeface="Arial" panose="020B0604020202020204" pitchFamily="34" charset="0"/>
              </a:rPr>
              <a:t>optional</a:t>
            </a:r>
            <a:r>
              <a:rPr lang="cs-CZ" altLang="cs-CZ" sz="1200" dirty="0" smtClean="0">
                <a:solidFill>
                  <a:srgbClr val="2F2F2F"/>
                </a:solidFill>
                <a:latin typeface="Arial" panose="020B0604020202020204" pitchFamily="34" charset="0"/>
                <a:cs typeface="Arial" panose="020B0604020202020204" pitchFamily="34" charset="0"/>
              </a:rPr>
              <a:t>)</a:t>
            </a:r>
          </a:p>
          <a:p>
            <a:pPr algn="l" eaLnBrk="0" fontAlgn="base" hangingPunct="0">
              <a:spcBef>
                <a:spcPct val="0"/>
              </a:spcBef>
              <a:spcAft>
                <a:spcPct val="0"/>
              </a:spcAft>
              <a:buFontTx/>
              <a:buChar char="•"/>
            </a:pPr>
            <a:r>
              <a:rPr lang="cs-CZ" altLang="cs-CZ" sz="1200" dirty="0" err="1" smtClean="0">
                <a:solidFill>
                  <a:srgbClr val="2F2F2F"/>
                </a:solidFill>
                <a:latin typeface="Arial" panose="020B0604020202020204" pitchFamily="34" charset="0"/>
                <a:cs typeface="Arial" panose="020B0604020202020204" pitchFamily="34" charset="0"/>
              </a:rPr>
              <a:t>Results</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Displayed</a:t>
            </a:r>
            <a:r>
              <a:rPr lang="cs-CZ" altLang="cs-CZ" sz="1200" dirty="0" smtClean="0">
                <a:solidFill>
                  <a:srgbClr val="2F2F2F"/>
                </a:solidFill>
                <a:latin typeface="Arial" panose="020B0604020202020204" pitchFamily="34" charset="0"/>
                <a:cs typeface="Arial" panose="020B0604020202020204" pitchFamily="34" charset="0"/>
              </a:rPr>
              <a:t> as </a:t>
            </a:r>
            <a:r>
              <a:rPr lang="cs-CZ" altLang="cs-CZ" sz="1200" dirty="0" err="1" smtClean="0">
                <a:solidFill>
                  <a:srgbClr val="2F2F2F"/>
                </a:solidFill>
                <a:latin typeface="Arial" panose="020B0604020202020204" pitchFamily="34" charset="0"/>
                <a:cs typeface="Arial" panose="020B0604020202020204" pitchFamily="34" charset="0"/>
              </a:rPr>
              <a:t>Deviation</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or</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Deviation</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from</a:t>
            </a:r>
            <a:r>
              <a:rPr lang="cs-CZ" altLang="cs-CZ" sz="1200" dirty="0" smtClean="0">
                <a:solidFill>
                  <a:srgbClr val="2F2F2F"/>
                </a:solidFill>
                <a:latin typeface="Arial" panose="020B0604020202020204" pitchFamily="34" charset="0"/>
                <a:cs typeface="Arial" panose="020B0604020202020204" pitchFamily="34" charset="0"/>
              </a:rPr>
              <a:t> a </a:t>
            </a:r>
            <a:r>
              <a:rPr lang="cs-CZ" altLang="cs-CZ" sz="1200" dirty="0" err="1" smtClean="0">
                <a:solidFill>
                  <a:srgbClr val="2F2F2F"/>
                </a:solidFill>
                <a:latin typeface="Arial" panose="020B0604020202020204" pitchFamily="34" charset="0"/>
                <a:cs typeface="Arial" panose="020B0604020202020204" pitchFamily="34" charset="0"/>
              </a:rPr>
              <a:t>Nominal</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Value</a:t>
            </a:r>
            <a:endParaRPr lang="cs-CZ" altLang="cs-CZ" sz="1200" dirty="0" smtClean="0">
              <a:solidFill>
                <a:srgbClr val="2F2F2F"/>
              </a:solidFill>
              <a:latin typeface="Arial" panose="020B0604020202020204" pitchFamily="34" charset="0"/>
              <a:cs typeface="Arial" panose="020B0604020202020204" pitchFamily="34" charset="0"/>
            </a:endParaRPr>
          </a:p>
          <a:p>
            <a:pPr algn="l" eaLnBrk="0" fontAlgn="base" hangingPunct="0">
              <a:spcBef>
                <a:spcPct val="0"/>
              </a:spcBef>
              <a:spcAft>
                <a:spcPct val="0"/>
              </a:spcAft>
              <a:buFontTx/>
              <a:buChar char="•"/>
            </a:pPr>
            <a:r>
              <a:rPr lang="cs-CZ" altLang="cs-CZ" sz="1200" dirty="0" err="1" smtClean="0">
                <a:solidFill>
                  <a:srgbClr val="2F2F2F"/>
                </a:solidFill>
                <a:latin typeface="Arial" panose="020B0604020202020204" pitchFamily="34" charset="0"/>
                <a:cs typeface="Arial" panose="020B0604020202020204" pitchFamily="34" charset="0"/>
              </a:rPr>
              <a:t>Internal</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Storage</a:t>
            </a:r>
            <a:r>
              <a:rPr lang="cs-CZ" altLang="cs-CZ" sz="1200" dirty="0" smtClean="0">
                <a:solidFill>
                  <a:srgbClr val="2F2F2F"/>
                </a:solidFill>
                <a:latin typeface="Arial" panose="020B0604020202020204" pitchFamily="34" charset="0"/>
                <a:cs typeface="Arial" panose="020B0604020202020204" pitchFamily="34" charset="0"/>
              </a:rPr>
              <a:t> and </a:t>
            </a:r>
            <a:r>
              <a:rPr lang="cs-CZ" altLang="cs-CZ" sz="1200" dirty="0" err="1" smtClean="0">
                <a:solidFill>
                  <a:srgbClr val="2F2F2F"/>
                </a:solidFill>
                <a:latin typeface="Arial" panose="020B0604020202020204" pitchFamily="34" charset="0"/>
                <a:cs typeface="Arial" panose="020B0604020202020204" pitchFamily="34" charset="0"/>
              </a:rPr>
              <a:t>Recall</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of</a:t>
            </a:r>
            <a:r>
              <a:rPr lang="cs-CZ" altLang="cs-CZ" sz="1200" dirty="0" smtClean="0">
                <a:solidFill>
                  <a:srgbClr val="2F2F2F"/>
                </a:solidFill>
                <a:latin typeface="Arial" panose="020B0604020202020204" pitchFamily="34" charset="0"/>
                <a:cs typeface="Arial" panose="020B0604020202020204" pitchFamily="34" charset="0"/>
              </a:rPr>
              <a:t> Test </a:t>
            </a:r>
            <a:r>
              <a:rPr lang="cs-CZ" altLang="cs-CZ" sz="1200" dirty="0" err="1" smtClean="0">
                <a:solidFill>
                  <a:srgbClr val="2F2F2F"/>
                </a:solidFill>
                <a:latin typeface="Arial" panose="020B0604020202020204" pitchFamily="34" charset="0"/>
                <a:cs typeface="Arial" panose="020B0604020202020204" pitchFamily="34" charset="0"/>
              </a:rPr>
              <a:t>Setups</a:t>
            </a:r>
            <a:endParaRPr lang="cs-CZ" altLang="cs-CZ" sz="1200" dirty="0" smtClean="0">
              <a:solidFill>
                <a:srgbClr val="2F2F2F"/>
              </a:solidFill>
              <a:latin typeface="Arial" panose="020B0604020202020204" pitchFamily="34" charset="0"/>
              <a:cs typeface="Arial" panose="020B0604020202020204" pitchFamily="34" charset="0"/>
            </a:endParaRPr>
          </a:p>
          <a:p>
            <a:pPr algn="l" eaLnBrk="0" fontAlgn="base" hangingPunct="0">
              <a:spcBef>
                <a:spcPct val="0"/>
              </a:spcBef>
              <a:spcAft>
                <a:spcPct val="0"/>
              </a:spcAft>
              <a:buFontTx/>
              <a:buChar char="•"/>
            </a:pPr>
            <a:r>
              <a:rPr lang="cs-CZ" altLang="cs-CZ" sz="1200" dirty="0" err="1" smtClean="0">
                <a:solidFill>
                  <a:srgbClr val="2F2F2F"/>
                </a:solidFill>
                <a:latin typeface="Arial" panose="020B0604020202020204" pitchFamily="34" charset="0"/>
                <a:cs typeface="Arial" panose="020B0604020202020204" pitchFamily="34" charset="0"/>
              </a:rPr>
              <a:t>Constant</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Voltage</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Maintained</a:t>
            </a:r>
            <a:r>
              <a:rPr lang="cs-CZ" altLang="cs-CZ" sz="1200" dirty="0" smtClean="0">
                <a:solidFill>
                  <a:srgbClr val="2F2F2F"/>
                </a:solidFill>
                <a:latin typeface="Arial" panose="020B0604020202020204" pitchFamily="34" charset="0"/>
                <a:cs typeface="Arial" panose="020B0604020202020204" pitchFamily="34" charset="0"/>
              </a:rPr>
              <a:t> to </a:t>
            </a:r>
            <a:r>
              <a:rPr lang="cs-CZ" altLang="cs-CZ" sz="1200" dirty="0" err="1" smtClean="0">
                <a:solidFill>
                  <a:srgbClr val="2F2F2F"/>
                </a:solidFill>
                <a:latin typeface="Arial" panose="020B0604020202020204" pitchFamily="34" charset="0"/>
                <a:cs typeface="Arial" panose="020B0604020202020204" pitchFamily="34" charset="0"/>
              </a:rPr>
              <a:t>the</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Device</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Under</a:t>
            </a:r>
            <a:r>
              <a:rPr lang="cs-CZ" altLang="cs-CZ" sz="1200" dirty="0" smtClean="0">
                <a:solidFill>
                  <a:srgbClr val="2F2F2F"/>
                </a:solidFill>
                <a:latin typeface="Arial" panose="020B0604020202020204" pitchFamily="34" charset="0"/>
                <a:cs typeface="Arial" panose="020B0604020202020204" pitchFamily="34" charset="0"/>
              </a:rPr>
              <a:t> Test</a:t>
            </a:r>
          </a:p>
          <a:p>
            <a:pPr algn="l" eaLnBrk="0" fontAlgn="base" hangingPunct="0">
              <a:spcBef>
                <a:spcPct val="0"/>
              </a:spcBef>
              <a:spcAft>
                <a:spcPct val="0"/>
              </a:spcAft>
              <a:buFontTx/>
              <a:buChar char="•"/>
            </a:pPr>
            <a:r>
              <a:rPr lang="cs-CZ" altLang="cs-CZ" sz="1200" dirty="0" err="1" smtClean="0">
                <a:solidFill>
                  <a:srgbClr val="2F2F2F"/>
                </a:solidFill>
                <a:latin typeface="Arial" panose="020B0604020202020204" pitchFamily="34" charset="0"/>
                <a:cs typeface="Arial" panose="020B0604020202020204" pitchFamily="34" charset="0"/>
              </a:rPr>
              <a:t>Ability</a:t>
            </a:r>
            <a:r>
              <a:rPr lang="cs-CZ" altLang="cs-CZ" sz="1200" dirty="0" smtClean="0">
                <a:solidFill>
                  <a:srgbClr val="2F2F2F"/>
                </a:solidFill>
                <a:latin typeface="Arial" panose="020B0604020202020204" pitchFamily="34" charset="0"/>
                <a:cs typeface="Arial" panose="020B0604020202020204" pitchFamily="34" charset="0"/>
              </a:rPr>
              <a:t> to </a:t>
            </a:r>
            <a:r>
              <a:rPr lang="cs-CZ" altLang="cs-CZ" sz="1200" dirty="0" err="1" smtClean="0">
                <a:solidFill>
                  <a:srgbClr val="2F2F2F"/>
                </a:solidFill>
                <a:latin typeface="Arial" panose="020B0604020202020204" pitchFamily="34" charset="0"/>
                <a:cs typeface="Arial" panose="020B0604020202020204" pitchFamily="34" charset="0"/>
              </a:rPr>
              <a:t>Automatically</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Perform</a:t>
            </a:r>
            <a:r>
              <a:rPr lang="cs-CZ" altLang="cs-CZ" sz="1200" dirty="0" smtClean="0">
                <a:solidFill>
                  <a:srgbClr val="2F2F2F"/>
                </a:solidFill>
                <a:latin typeface="Arial" panose="020B0604020202020204" pitchFamily="34" charset="0"/>
                <a:cs typeface="Arial" panose="020B0604020202020204" pitchFamily="34" charset="0"/>
              </a:rPr>
              <a:t> 6 </a:t>
            </a:r>
            <a:r>
              <a:rPr lang="cs-CZ" altLang="cs-CZ" sz="1200" dirty="0" err="1" smtClean="0">
                <a:solidFill>
                  <a:srgbClr val="2F2F2F"/>
                </a:solidFill>
                <a:latin typeface="Arial" panose="020B0604020202020204" pitchFamily="34" charset="0"/>
                <a:cs typeface="Arial" panose="020B0604020202020204" pitchFamily="34" charset="0"/>
              </a:rPr>
              <a:t>Unique</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Tests</a:t>
            </a:r>
            <a:r>
              <a:rPr lang="cs-CZ" altLang="cs-CZ" sz="1200" dirty="0" smtClean="0">
                <a:solidFill>
                  <a:srgbClr val="2F2F2F"/>
                </a:solidFill>
                <a:latin typeface="Arial" panose="020B0604020202020204" pitchFamily="34" charset="0"/>
                <a:cs typeface="Arial" panose="020B0604020202020204" pitchFamily="34" charset="0"/>
              </a:rPr>
              <a:t> in </a:t>
            </a:r>
            <a:r>
              <a:rPr lang="cs-CZ" altLang="cs-CZ" sz="1200" dirty="0" err="1" smtClean="0">
                <a:solidFill>
                  <a:srgbClr val="2F2F2F"/>
                </a:solidFill>
                <a:latin typeface="Arial" panose="020B0604020202020204" pitchFamily="34" charset="0"/>
                <a:cs typeface="Arial" panose="020B0604020202020204" pitchFamily="34" charset="0"/>
              </a:rPr>
              <a:t>Sequence</a:t>
            </a:r>
            <a:endParaRPr lang="cs-CZ" altLang="cs-CZ" sz="1200" dirty="0" smtClean="0">
              <a:solidFill>
                <a:srgbClr val="2F2F2F"/>
              </a:solidFill>
              <a:latin typeface="Arial" panose="020B0604020202020204" pitchFamily="34" charset="0"/>
              <a:cs typeface="Arial" panose="020B0604020202020204" pitchFamily="34" charset="0"/>
            </a:endParaRPr>
          </a:p>
          <a:p>
            <a:pPr algn="l" eaLnBrk="0" fontAlgn="base" hangingPunct="0">
              <a:spcBef>
                <a:spcPct val="0"/>
              </a:spcBef>
              <a:spcAft>
                <a:spcPct val="0"/>
              </a:spcAft>
              <a:buFontTx/>
              <a:buChar char="•"/>
            </a:pPr>
            <a:r>
              <a:rPr lang="cs-CZ" altLang="cs-CZ" sz="1200" dirty="0" err="1" smtClean="0">
                <a:solidFill>
                  <a:srgbClr val="2F2F2F"/>
                </a:solidFill>
                <a:latin typeface="Arial" panose="020B0604020202020204" pitchFamily="34" charset="0"/>
                <a:cs typeface="Arial" panose="020B0604020202020204" pitchFamily="34" charset="0"/>
              </a:rPr>
              <a:t>Keypad</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Lockout</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Prevents</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Changes</a:t>
            </a:r>
            <a:r>
              <a:rPr lang="cs-CZ" altLang="cs-CZ" sz="1200" dirty="0" smtClean="0">
                <a:solidFill>
                  <a:srgbClr val="2F2F2F"/>
                </a:solidFill>
                <a:latin typeface="Arial" panose="020B0604020202020204" pitchFamily="34" charset="0"/>
                <a:cs typeface="Arial" panose="020B0604020202020204" pitchFamily="34" charset="0"/>
              </a:rPr>
              <a:t> to </a:t>
            </a:r>
            <a:r>
              <a:rPr lang="cs-CZ" altLang="cs-CZ" sz="1200" dirty="0" err="1" smtClean="0">
                <a:solidFill>
                  <a:srgbClr val="2F2F2F"/>
                </a:solidFill>
                <a:latin typeface="Arial" panose="020B0604020202020204" pitchFamily="34" charset="0"/>
                <a:cs typeface="Arial" panose="020B0604020202020204" pitchFamily="34" charset="0"/>
              </a:rPr>
              <a:t>the</a:t>
            </a:r>
            <a:r>
              <a:rPr lang="cs-CZ" altLang="cs-CZ" sz="1200" dirty="0" smtClean="0">
                <a:solidFill>
                  <a:srgbClr val="2F2F2F"/>
                </a:solidFill>
                <a:latin typeface="Arial" panose="020B0604020202020204" pitchFamily="34" charset="0"/>
                <a:cs typeface="Arial" panose="020B0604020202020204" pitchFamily="34" charset="0"/>
              </a:rPr>
              <a:t> Test </a:t>
            </a:r>
            <a:r>
              <a:rPr lang="cs-CZ" altLang="cs-CZ" sz="1200" dirty="0" err="1" smtClean="0">
                <a:solidFill>
                  <a:srgbClr val="2F2F2F"/>
                </a:solidFill>
                <a:latin typeface="Arial" panose="020B0604020202020204" pitchFamily="34" charset="0"/>
                <a:cs typeface="Arial" panose="020B0604020202020204" pitchFamily="34" charset="0"/>
              </a:rPr>
              <a:t>Setup</a:t>
            </a:r>
            <a:endParaRPr lang="cs-CZ" altLang="cs-CZ" sz="1200" dirty="0" smtClean="0">
              <a:solidFill>
                <a:srgbClr val="2F2F2F"/>
              </a:solidFill>
              <a:latin typeface="Arial" panose="020B0604020202020204" pitchFamily="34" charset="0"/>
              <a:cs typeface="Arial" panose="020B0604020202020204" pitchFamily="34" charset="0"/>
            </a:endParaRPr>
          </a:p>
          <a:p>
            <a:pPr algn="l" eaLnBrk="0" fontAlgn="base" hangingPunct="0">
              <a:spcBef>
                <a:spcPct val="0"/>
              </a:spcBef>
              <a:spcAft>
                <a:spcPct val="0"/>
              </a:spcAft>
              <a:buFontTx/>
              <a:buChar char="•"/>
            </a:pPr>
            <a:r>
              <a:rPr lang="cs-CZ" altLang="cs-CZ" sz="1200" dirty="0" smtClean="0">
                <a:solidFill>
                  <a:srgbClr val="2F2F2F"/>
                </a:solidFill>
                <a:latin typeface="Arial" panose="020B0604020202020204" pitchFamily="34" charset="0"/>
                <a:cs typeface="Arial" panose="020B0604020202020204" pitchFamily="34" charset="0"/>
              </a:rPr>
              <a:t>On </a:t>
            </a:r>
            <a:r>
              <a:rPr lang="cs-CZ" altLang="cs-CZ" sz="1200" dirty="0" err="1" smtClean="0">
                <a:solidFill>
                  <a:srgbClr val="2F2F2F"/>
                </a:solidFill>
                <a:latin typeface="Arial" panose="020B0604020202020204" pitchFamily="34" charset="0"/>
                <a:cs typeface="Arial" panose="020B0604020202020204" pitchFamily="34" charset="0"/>
              </a:rPr>
              <a:t>site</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calibration</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with</a:t>
            </a:r>
            <a:r>
              <a:rPr lang="cs-CZ" altLang="cs-CZ" sz="1200" dirty="0" smtClean="0">
                <a:solidFill>
                  <a:srgbClr val="2F2F2F"/>
                </a:solidFill>
                <a:latin typeface="Arial" panose="020B0604020202020204" pitchFamily="34" charset="0"/>
                <a:cs typeface="Arial" panose="020B0604020202020204" pitchFamily="34" charset="0"/>
              </a:rPr>
              <a:t> 7000-09 </a:t>
            </a:r>
            <a:r>
              <a:rPr lang="cs-CZ" altLang="cs-CZ" sz="1200" dirty="0" err="1" smtClean="0">
                <a:solidFill>
                  <a:srgbClr val="2F2F2F"/>
                </a:solidFill>
                <a:latin typeface="Arial" panose="020B0604020202020204" pitchFamily="34" charset="0"/>
                <a:cs typeface="Arial" panose="020B0604020202020204" pitchFamily="34" charset="0"/>
              </a:rPr>
              <a:t>Calibration</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Kit</a:t>
            </a:r>
            <a:endParaRPr lang="cs-CZ" altLang="cs-CZ" sz="1200" dirty="0" smtClean="0">
              <a:solidFill>
                <a:srgbClr val="2F2F2F"/>
              </a:solidFill>
              <a:latin typeface="Arial" panose="020B0604020202020204" pitchFamily="34" charset="0"/>
              <a:cs typeface="Arial" panose="020B0604020202020204" pitchFamily="34" charset="0"/>
            </a:endParaRPr>
          </a:p>
          <a:p>
            <a:pPr algn="l" eaLnBrk="0" fontAlgn="base" hangingPunct="0">
              <a:spcBef>
                <a:spcPct val="0"/>
              </a:spcBef>
              <a:spcAft>
                <a:spcPct val="0"/>
              </a:spcAft>
              <a:buFontTx/>
              <a:buChar char="•"/>
            </a:pPr>
            <a:r>
              <a:rPr lang="cs-CZ" altLang="cs-CZ" sz="1200" dirty="0" err="1" smtClean="0">
                <a:solidFill>
                  <a:srgbClr val="2F2F2F"/>
                </a:solidFill>
                <a:latin typeface="Arial" panose="020B0604020202020204" pitchFamily="34" charset="0"/>
                <a:cs typeface="Arial" panose="020B0604020202020204" pitchFamily="34" charset="0"/>
              </a:rPr>
              <a:t>Programmable</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Average</a:t>
            </a:r>
            <a:r>
              <a:rPr lang="cs-CZ" altLang="cs-CZ" sz="1200" dirty="0" smtClean="0">
                <a:solidFill>
                  <a:srgbClr val="2F2F2F"/>
                </a:solidFill>
                <a:latin typeface="Arial" panose="020B0604020202020204" pitchFamily="34" charset="0"/>
                <a:cs typeface="Arial" panose="020B0604020202020204" pitchFamily="34" charset="0"/>
              </a:rPr>
              <a:t> and </a:t>
            </a:r>
            <a:r>
              <a:rPr lang="cs-CZ" altLang="cs-CZ" sz="1200" dirty="0" err="1" smtClean="0">
                <a:solidFill>
                  <a:srgbClr val="2F2F2F"/>
                </a:solidFill>
                <a:latin typeface="Arial" panose="020B0604020202020204" pitchFamily="34" charset="0"/>
                <a:cs typeface="Arial" panose="020B0604020202020204" pitchFamily="34" charset="0"/>
              </a:rPr>
              <a:t>Delay</a:t>
            </a:r>
            <a:r>
              <a:rPr lang="cs-CZ" altLang="cs-CZ" sz="1200" dirty="0" smtClean="0">
                <a:solidFill>
                  <a:srgbClr val="2F2F2F"/>
                </a:solidFill>
                <a:latin typeface="Arial" panose="020B0604020202020204" pitchFamily="34" charset="0"/>
                <a:cs typeface="Arial" panose="020B0604020202020204" pitchFamily="34" charset="0"/>
              </a:rPr>
              <a:t> </a:t>
            </a:r>
            <a:r>
              <a:rPr lang="cs-CZ" altLang="cs-CZ" sz="1200" dirty="0" err="1" smtClean="0">
                <a:solidFill>
                  <a:srgbClr val="2F2F2F"/>
                </a:solidFill>
                <a:latin typeface="Arial" panose="020B0604020202020204" pitchFamily="34" charset="0"/>
                <a:cs typeface="Arial" panose="020B0604020202020204" pitchFamily="34" charset="0"/>
              </a:rPr>
              <a:t>Times</a:t>
            </a:r>
            <a:endParaRPr lang="cs-CZ" altLang="cs-CZ" sz="1200" dirty="0">
              <a:solidFill>
                <a:srgbClr val="2F2F2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82114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42</a:t>
            </a:fld>
            <a:endParaRPr lang="cs-CZ"/>
          </a:p>
        </p:txBody>
      </p:sp>
      <p:pic>
        <p:nvPicPr>
          <p:cNvPr id="5" name="Obráze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32" y="1412776"/>
            <a:ext cx="5354872" cy="2088484"/>
          </a:xfrm>
          <a:prstGeom prst="rect">
            <a:avLst/>
          </a:prstGeom>
        </p:spPr>
      </p:pic>
      <p:graphicFrame>
        <p:nvGraphicFramePr>
          <p:cNvPr id="6" name="Tabulka 5"/>
          <p:cNvGraphicFramePr>
            <a:graphicFrameLocks noGrp="1"/>
          </p:cNvGraphicFramePr>
          <p:nvPr>
            <p:extLst>
              <p:ext uri="{D42A27DB-BD31-4B8C-83A1-F6EECF244321}">
                <p14:modId xmlns:p14="http://schemas.microsoft.com/office/powerpoint/2010/main" val="3108331279"/>
              </p:ext>
            </p:extLst>
          </p:nvPr>
        </p:nvGraphicFramePr>
        <p:xfrm>
          <a:off x="323528" y="3645024"/>
          <a:ext cx="8352928" cy="2773680"/>
        </p:xfrm>
        <a:graphic>
          <a:graphicData uri="http://schemas.openxmlformats.org/drawingml/2006/table">
            <a:tbl>
              <a:tblPr firstRow="1" bandRow="1">
                <a:tableStyleId>{5C22544A-7EE6-4342-B048-85BDC9FD1C3A}</a:tableStyleId>
              </a:tblPr>
              <a:tblGrid>
                <a:gridCol w="4166120"/>
                <a:gridCol w="4186808"/>
              </a:tblGrid>
              <a:tr h="370840">
                <a:tc>
                  <a:txBody>
                    <a:bodyPr/>
                    <a:lstStyle/>
                    <a:p>
                      <a:r>
                        <a:rPr lang="cs-CZ" sz="1600" dirty="0" smtClean="0"/>
                        <a:t>Charakteristika </a:t>
                      </a:r>
                    </a:p>
                    <a:p>
                      <a:r>
                        <a:rPr lang="cs-CZ" sz="1600" dirty="0" smtClean="0"/>
                        <a:t>• Jednobarevné nebo dvoubarevné měření </a:t>
                      </a:r>
                    </a:p>
                    <a:p>
                      <a:r>
                        <a:rPr lang="cs-CZ" sz="1600" dirty="0" smtClean="0"/>
                        <a:t>• Široký teplotní rozsah: 600 až 3000 °C (3 modely) </a:t>
                      </a:r>
                    </a:p>
                    <a:p>
                      <a:r>
                        <a:rPr lang="cs-CZ" sz="1600" dirty="0" smtClean="0"/>
                        <a:t>• Vysokorychlostní digitální zpracování signálu • Rychlá odezva až 10 </a:t>
                      </a:r>
                      <a:r>
                        <a:rPr lang="cs-CZ" sz="1600" dirty="0" err="1" smtClean="0"/>
                        <a:t>ms</a:t>
                      </a:r>
                      <a:r>
                        <a:rPr lang="cs-CZ" sz="1600" dirty="0" smtClean="0"/>
                        <a:t> </a:t>
                      </a:r>
                    </a:p>
                    <a:p>
                      <a:r>
                        <a:rPr lang="cs-CZ" sz="1600" dirty="0" smtClean="0"/>
                        <a:t>• Optické rozlišení až 130:1 </a:t>
                      </a:r>
                    </a:p>
                    <a:p>
                      <a:r>
                        <a:rPr lang="cs-CZ" sz="1600" dirty="0" smtClean="0"/>
                        <a:t>• Obousměrná komunikace RS485 (možnost vytváření sítí ) </a:t>
                      </a:r>
                    </a:p>
                    <a:p>
                      <a:r>
                        <a:rPr lang="cs-CZ" sz="1600" dirty="0" smtClean="0"/>
                        <a:t>• Programovatelný reléový výstup (dva body nastavení) </a:t>
                      </a:r>
                    </a:p>
                  </a:txBody>
                  <a:tcPr/>
                </a:tc>
                <a:tc>
                  <a:txBody>
                    <a:bodyPr/>
                    <a:lstStyle/>
                    <a:p>
                      <a:r>
                        <a:rPr lang="cs-CZ" sz="1600" dirty="0" smtClean="0"/>
                        <a:t>• Proměnná ohnisková vzdálenost, vestavěné rozhraní </a:t>
                      </a:r>
                    </a:p>
                    <a:p>
                      <a:r>
                        <a:rPr lang="cs-CZ" sz="1600" dirty="0" smtClean="0"/>
                        <a:t>• Optické zaměřování </a:t>
                      </a:r>
                    </a:p>
                    <a:p>
                      <a:r>
                        <a:rPr lang="cs-CZ" sz="1600" dirty="0" smtClean="0"/>
                        <a:t>• Současně analogový i digitální výstup </a:t>
                      </a:r>
                    </a:p>
                    <a:p>
                      <a:r>
                        <a:rPr lang="cs-CZ" sz="1600" dirty="0" smtClean="0"/>
                        <a:t>• Okolní teplota do 315 °C (s </a:t>
                      </a:r>
                      <a:r>
                        <a:rPr lang="cs-CZ" sz="1600" dirty="0" err="1" smtClean="0"/>
                        <a:t>termopláštěm</a:t>
                      </a:r>
                      <a:r>
                        <a:rPr lang="cs-CZ" sz="1600" dirty="0" smtClean="0"/>
                        <a:t>) </a:t>
                      </a:r>
                    </a:p>
                    <a:p>
                      <a:r>
                        <a:rPr lang="cs-CZ" sz="1600" dirty="0" smtClean="0"/>
                        <a:t>• Kompaktní odolná konstrukce, krytí IP65 </a:t>
                      </a:r>
                    </a:p>
                    <a:p>
                      <a:r>
                        <a:rPr lang="cs-CZ" sz="1600" dirty="0" smtClean="0"/>
                        <a:t>• Signalizace “znečištění okénka“ </a:t>
                      </a:r>
                    </a:p>
                    <a:p>
                      <a:r>
                        <a:rPr lang="cs-CZ" sz="1600" dirty="0" smtClean="0"/>
                        <a:t>• Program </a:t>
                      </a:r>
                      <a:r>
                        <a:rPr lang="cs-CZ" sz="1600" dirty="0" err="1" smtClean="0"/>
                        <a:t>Marathon</a:t>
                      </a:r>
                      <a:r>
                        <a:rPr lang="cs-CZ" sz="1600" dirty="0" smtClean="0"/>
                        <a:t> </a:t>
                      </a:r>
                      <a:r>
                        <a:rPr lang="cs-CZ" sz="1600" dirty="0" err="1" smtClean="0"/>
                        <a:t>DataTemp</a:t>
                      </a:r>
                      <a:r>
                        <a:rPr lang="cs-CZ" sz="1600" dirty="0" smtClean="0"/>
                        <a:t>® pro vzdálenou konfiguraci a monitorování</a:t>
                      </a:r>
                    </a:p>
                  </a:txBody>
                  <a:tcPr/>
                </a:tc>
              </a:tr>
            </a:tbl>
          </a:graphicData>
        </a:graphic>
      </p:graphicFrame>
      <p:sp>
        <p:nvSpPr>
          <p:cNvPr id="7" name="Obdélník 6"/>
          <p:cNvSpPr/>
          <p:nvPr/>
        </p:nvSpPr>
        <p:spPr>
          <a:xfrm>
            <a:off x="1028755" y="1283990"/>
            <a:ext cx="2095445" cy="369332"/>
          </a:xfrm>
          <a:prstGeom prst="rect">
            <a:avLst/>
          </a:prstGeom>
        </p:spPr>
        <p:txBody>
          <a:bodyPr wrap="none">
            <a:spAutoFit/>
          </a:bodyPr>
          <a:lstStyle/>
          <a:p>
            <a:r>
              <a:rPr lang="cs-CZ" dirty="0" err="1">
                <a:solidFill>
                  <a:srgbClr val="213D78"/>
                </a:solidFill>
                <a:latin typeface="Ubuntu-R"/>
              </a:rPr>
              <a:t>Marathon</a:t>
            </a:r>
            <a:r>
              <a:rPr lang="cs-CZ" dirty="0">
                <a:solidFill>
                  <a:srgbClr val="213D78"/>
                </a:solidFill>
                <a:latin typeface="Ubuntu-R"/>
              </a:rPr>
              <a:t> MR 1SC</a:t>
            </a:r>
            <a:endParaRPr lang="cs-CZ" b="0" i="0" dirty="0">
              <a:solidFill>
                <a:srgbClr val="213D78"/>
              </a:solidFill>
              <a:effectLst/>
              <a:latin typeface="Ubuntu-R"/>
            </a:endParaRPr>
          </a:p>
        </p:txBody>
      </p:sp>
    </p:spTree>
    <p:extLst>
      <p:ext uri="{BB962C8B-B14F-4D97-AF65-F5344CB8AC3E}">
        <p14:creationId xmlns:p14="http://schemas.microsoft.com/office/powerpoint/2010/main" val="405630729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43</a:t>
            </a:fld>
            <a:endParaRPr lang="cs-CZ"/>
          </a:p>
        </p:txBody>
      </p:sp>
      <p:pic>
        <p:nvPicPr>
          <p:cNvPr id="8" name="Obráze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616" y="3284984"/>
            <a:ext cx="6416568" cy="3240360"/>
          </a:xfrm>
          <a:prstGeom prst="rect">
            <a:avLst/>
          </a:prstGeom>
        </p:spPr>
      </p:pic>
      <p:sp>
        <p:nvSpPr>
          <p:cNvPr id="11" name="Obdélník 10"/>
          <p:cNvSpPr/>
          <p:nvPr/>
        </p:nvSpPr>
        <p:spPr>
          <a:xfrm>
            <a:off x="1028755" y="1283990"/>
            <a:ext cx="2466766" cy="369332"/>
          </a:xfrm>
          <a:prstGeom prst="rect">
            <a:avLst/>
          </a:prstGeom>
        </p:spPr>
        <p:txBody>
          <a:bodyPr wrap="none">
            <a:spAutoFit/>
          </a:bodyPr>
          <a:lstStyle/>
          <a:p>
            <a:r>
              <a:rPr lang="cs-CZ" b="1" dirty="0" err="1"/>
              <a:t>Termokamera</a:t>
            </a:r>
            <a:r>
              <a:rPr lang="cs-CZ" b="1" dirty="0"/>
              <a:t> FLIR T335</a:t>
            </a:r>
          </a:p>
        </p:txBody>
      </p:sp>
      <p:sp>
        <p:nvSpPr>
          <p:cNvPr id="9" name="Obdélník 8"/>
          <p:cNvSpPr/>
          <p:nvPr/>
        </p:nvSpPr>
        <p:spPr>
          <a:xfrm>
            <a:off x="1028755" y="1595294"/>
            <a:ext cx="7143645" cy="1600438"/>
          </a:xfrm>
          <a:prstGeom prst="rect">
            <a:avLst/>
          </a:prstGeom>
        </p:spPr>
        <p:txBody>
          <a:bodyPr wrap="square">
            <a:spAutoFit/>
          </a:bodyPr>
          <a:lstStyle/>
          <a:p>
            <a:r>
              <a:rPr lang="cs-CZ" sz="1400" b="1" dirty="0">
                <a:solidFill>
                  <a:srgbClr val="333333"/>
                </a:solidFill>
                <a:latin typeface="Segoe UI Semibold" panose="020B0702040204020203" pitchFamily="34" charset="0"/>
              </a:rPr>
              <a:t>Rozlišení IR snímače 320 x 240 bodů, zorné pole objektivu 25°, automatické a manuální zaostření, rozsah měření teplot od -20 °C do </a:t>
            </a:r>
            <a:r>
              <a:rPr lang="cs-CZ" sz="1400" b="1" dirty="0" smtClean="0">
                <a:solidFill>
                  <a:srgbClr val="333333"/>
                </a:solidFill>
                <a:latin typeface="Segoe UI Semibold" panose="020B0702040204020203" pitchFamily="34" charset="0"/>
              </a:rPr>
              <a:t>+1 200 </a:t>
            </a:r>
            <a:r>
              <a:rPr lang="cs-CZ" sz="1400" b="1" dirty="0">
                <a:solidFill>
                  <a:srgbClr val="333333"/>
                </a:solidFill>
                <a:latin typeface="Segoe UI Semibold" panose="020B0702040204020203" pitchFamily="34" charset="0"/>
              </a:rPr>
              <a:t>°C, teplotní citlivost lepší než 0,05 °C. Měřicí funkce až 5 současně zobrazených bodů, funkce delta, 5 oblastí se zobrazením nejnižší, nejvyšší a průměrné hodnoty, izotermy. </a:t>
            </a:r>
            <a:r>
              <a:rPr lang="cs-CZ" sz="1400" b="1" dirty="0" err="1">
                <a:solidFill>
                  <a:srgbClr val="333333"/>
                </a:solidFill>
                <a:latin typeface="Segoe UI Semibold" panose="020B0702040204020203" pitchFamily="34" charset="0"/>
              </a:rPr>
              <a:t>Termokamera</a:t>
            </a:r>
            <a:r>
              <a:rPr lang="cs-CZ" sz="1400" b="1" dirty="0">
                <a:solidFill>
                  <a:srgbClr val="333333"/>
                </a:solidFill>
                <a:latin typeface="Segoe UI Semibold" panose="020B0702040204020203" pitchFamily="34" charset="0"/>
              </a:rPr>
              <a:t> je vybavena digitální kamerou 3,1 </a:t>
            </a:r>
            <a:r>
              <a:rPr lang="cs-CZ" sz="1400" b="1" dirty="0" err="1">
                <a:solidFill>
                  <a:srgbClr val="333333"/>
                </a:solidFill>
                <a:latin typeface="Segoe UI Semibold" panose="020B0702040204020203" pitchFamily="34" charset="0"/>
              </a:rPr>
              <a:t>MPpix</a:t>
            </a:r>
            <a:r>
              <a:rPr lang="cs-CZ" sz="1400" b="1" dirty="0">
                <a:solidFill>
                  <a:srgbClr val="333333"/>
                </a:solidFill>
                <a:latin typeface="Segoe UI Semibold" panose="020B0702040204020203" pitchFamily="34" charset="0"/>
              </a:rPr>
              <a:t> s LED přisvícením, laserovým ukazovátkem, LCD displejem 3,5". Pořízené snímky lze doplnit textovou nebo hlasovou poznámkou a uložit na SD kartu.</a:t>
            </a:r>
            <a:endParaRPr lang="cs-CZ" sz="1400" dirty="0"/>
          </a:p>
        </p:txBody>
      </p:sp>
    </p:spTree>
    <p:extLst>
      <p:ext uri="{BB962C8B-B14F-4D97-AF65-F5344CB8AC3E}">
        <p14:creationId xmlns:p14="http://schemas.microsoft.com/office/powerpoint/2010/main" val="1109378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44</a:t>
            </a:fld>
            <a:endParaRPr lang="cs-CZ"/>
          </a:p>
        </p:txBody>
      </p:sp>
      <p:pic>
        <p:nvPicPr>
          <p:cNvPr id="4" name="Obrázek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709947" y="2834259"/>
            <a:ext cx="2351287" cy="3590726"/>
          </a:xfrm>
          <a:prstGeom prst="rect">
            <a:avLst/>
          </a:prstGeom>
        </p:spPr>
      </p:pic>
      <p:graphicFrame>
        <p:nvGraphicFramePr>
          <p:cNvPr id="8" name="Tabulka 7"/>
          <p:cNvGraphicFramePr>
            <a:graphicFrameLocks noGrp="1"/>
          </p:cNvGraphicFramePr>
          <p:nvPr>
            <p:extLst>
              <p:ext uri="{D42A27DB-BD31-4B8C-83A1-F6EECF244321}">
                <p14:modId xmlns:p14="http://schemas.microsoft.com/office/powerpoint/2010/main" val="1468959798"/>
              </p:ext>
            </p:extLst>
          </p:nvPr>
        </p:nvGraphicFramePr>
        <p:xfrm>
          <a:off x="971600" y="1283990"/>
          <a:ext cx="7835900" cy="2042160"/>
        </p:xfrm>
        <a:graphic>
          <a:graphicData uri="http://schemas.openxmlformats.org/drawingml/2006/table">
            <a:tbl>
              <a:tblPr/>
              <a:tblGrid>
                <a:gridCol w="123190"/>
                <a:gridCol w="2099310"/>
                <a:gridCol w="965200"/>
                <a:gridCol w="965200"/>
                <a:gridCol w="965200"/>
                <a:gridCol w="965200"/>
                <a:gridCol w="965200"/>
                <a:gridCol w="787400"/>
              </a:tblGrid>
              <a:tr h="140970">
                <a:tc gridSpan="2">
                  <a:txBody>
                    <a:bodyPr/>
                    <a:lstStyle/>
                    <a:p>
                      <a:pPr>
                        <a:spcAft>
                          <a:spcPts val="0"/>
                        </a:spcAft>
                      </a:pPr>
                      <a:r>
                        <a:rPr lang="cs-CZ" sz="800" b="1" dirty="0" err="1">
                          <a:solidFill>
                            <a:srgbClr val="000000"/>
                          </a:solidFill>
                          <a:effectLst/>
                          <a:latin typeface="Tahoma" panose="020B0604030504040204" pitchFamily="34" charset="0"/>
                        </a:rPr>
                        <a:t>Supermicro</a:t>
                      </a:r>
                      <a:r>
                        <a:rPr lang="cs-CZ" sz="800" b="1" dirty="0">
                          <a:solidFill>
                            <a:srgbClr val="000000"/>
                          </a:solidFill>
                          <a:effectLst/>
                          <a:latin typeface="Tahoma" panose="020B0604030504040204" pitchFamily="34" charset="0"/>
                        </a:rPr>
                        <a:t> PCS S2440Q-M4V SYS</a:t>
                      </a:r>
                      <a:endParaRPr lang="cs-CZ" sz="1200" dirty="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cs-CZ"/>
                    </a:p>
                  </a:txBody>
                  <a:tcPr/>
                </a:tc>
                <a:tc>
                  <a:txBody>
                    <a:bodyPr/>
                    <a:lstStyle/>
                    <a:p>
                      <a:endParaRPr lang="cs-CZ">
                        <a:effectLs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cs-CZ">
                        <a:effectLs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cs-CZ" sz="800">
                          <a:solidFill>
                            <a:srgbClr val="000000"/>
                          </a:solidFill>
                          <a:effectLst/>
                          <a:latin typeface="Tahoma" panose="020B0604030504040204" pitchFamily="34" charset="0"/>
                        </a:rPr>
                        <a:t> </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cs-CZ" sz="800">
                          <a:solidFill>
                            <a:srgbClr val="000000"/>
                          </a:solidFill>
                          <a:effectLst/>
                          <a:latin typeface="Tahoma" panose="020B0604030504040204" pitchFamily="34" charset="0"/>
                        </a:rPr>
                        <a:t> </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cs-CZ" sz="800">
                          <a:solidFill>
                            <a:srgbClr val="000000"/>
                          </a:solidFill>
                          <a:effectLst/>
                          <a:latin typeface="Tahoma" panose="020B0604030504040204" pitchFamily="34" charset="0"/>
                        </a:rPr>
                        <a:t> </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cs-CZ" sz="800">
                          <a:solidFill>
                            <a:srgbClr val="000000"/>
                          </a:solidFill>
                          <a:effectLst/>
                          <a:latin typeface="Tahoma" panose="020B0604030504040204" pitchFamily="34" charset="0"/>
                        </a:rPr>
                        <a:t> </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970">
                <a:tc gridSpan="5">
                  <a:txBody>
                    <a:bodyPr/>
                    <a:lstStyle/>
                    <a:p>
                      <a:pPr>
                        <a:spcAft>
                          <a:spcPts val="0"/>
                        </a:spcAft>
                      </a:pPr>
                      <a:r>
                        <a:rPr lang="cs-CZ" sz="800" dirty="0">
                          <a:solidFill>
                            <a:srgbClr val="000000"/>
                          </a:solidFill>
                          <a:effectLst/>
                          <a:latin typeface="Tahoma" panose="020B0604030504040204" pitchFamily="34" charset="0"/>
                        </a:rPr>
                        <a:t>.i-2440Q-M4V 2-4U 4×Xeon E5v2,2GbE,6sATA/SAS,PCI-E16,PCI-E8,32DDR3,rPS,IPMI</a:t>
                      </a:r>
                      <a:endParaRPr lang="cs-CZ" sz="1200" dirty="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a:txBody>
                    <a:bodyPr/>
                    <a:lstStyle/>
                    <a:p>
                      <a:endParaRPr lang="cs-CZ">
                        <a:effectLs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cs-CZ">
                        <a:effectLs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endParaRPr lang="cs-CZ">
                        <a:effectLs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970">
                <a:tc>
                  <a:txBody>
                    <a:bodyPr/>
                    <a:lstStyle/>
                    <a:p>
                      <a:pPr algn="r">
                        <a:spcAft>
                          <a:spcPts val="0"/>
                        </a:spcAft>
                      </a:pPr>
                      <a:r>
                        <a:rPr lang="cs-CZ" sz="800">
                          <a:solidFill>
                            <a:srgbClr val="000000"/>
                          </a:solidFill>
                          <a:effectLst/>
                          <a:latin typeface="Tahoma" panose="020B0604030504040204" pitchFamily="34" charset="0"/>
                        </a:rPr>
                        <a:t>•  </a:t>
                      </a:r>
                      <a:endParaRPr lang="cs-CZ" sz="1200">
                        <a:effectLst/>
                        <a:latin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cs-CZ" sz="800">
                          <a:solidFill>
                            <a:srgbClr val="000000"/>
                          </a:solidFill>
                          <a:effectLst/>
                          <a:latin typeface="Tahoma" panose="020B0604030504040204" pitchFamily="34" charset="0"/>
                        </a:rPr>
                        <a:t>KAS CBL-0388L</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spcAft>
                          <a:spcPts val="0"/>
                        </a:spcAft>
                      </a:pPr>
                      <a:r>
                        <a:rPr lang="cs-CZ" sz="800">
                          <a:solidFill>
                            <a:srgbClr val="000000"/>
                          </a:solidFill>
                          <a:effectLst/>
                          <a:latin typeface="Tahoma" panose="020B0604030504040204" pitchFamily="34" charset="0"/>
                        </a:rPr>
                        <a:t>SFF-8087 -&gt; 4×sATA 70/70/90/90cm+SGPIO  kabel (zalomené 4×sATA konce)</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a:txBody>
                    <a:bodyPr/>
                    <a:lstStyle/>
                    <a:p>
                      <a:pPr algn="r">
                        <a:spcAft>
                          <a:spcPts val="0"/>
                        </a:spcAft>
                      </a:pPr>
                      <a:r>
                        <a:rPr lang="cs-CZ" sz="800">
                          <a:solidFill>
                            <a:srgbClr val="000000"/>
                          </a:solidFill>
                          <a:effectLst/>
                          <a:latin typeface="Tahoma" panose="020B0604030504040204" pitchFamily="34" charset="0"/>
                        </a:rPr>
                        <a:t>2</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970">
                <a:tc>
                  <a:txBody>
                    <a:bodyPr/>
                    <a:lstStyle/>
                    <a:p>
                      <a:pPr algn="r">
                        <a:spcAft>
                          <a:spcPts val="0"/>
                        </a:spcAft>
                      </a:pPr>
                      <a:r>
                        <a:rPr lang="cs-CZ" sz="800">
                          <a:solidFill>
                            <a:srgbClr val="000000"/>
                          </a:solidFill>
                          <a:effectLst/>
                          <a:latin typeface="Tahoma" panose="020B0604030504040204" pitchFamily="34" charset="0"/>
                        </a:rPr>
                        <a:t>•  </a:t>
                      </a:r>
                      <a:endParaRPr lang="cs-CZ" sz="1200">
                        <a:effectLst/>
                        <a:latin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cs-CZ" sz="800">
                          <a:solidFill>
                            <a:srgbClr val="000000"/>
                          </a:solidFill>
                          <a:effectLst/>
                          <a:latin typeface="Tahoma" panose="020B0604030504040204" pitchFamily="34" charset="0"/>
                        </a:rPr>
                        <a:t>CPI E5-4607v2</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spcAft>
                          <a:spcPts val="0"/>
                        </a:spcAft>
                      </a:pPr>
                      <a:r>
                        <a:rPr lang="cs-CZ" sz="800">
                          <a:solidFill>
                            <a:srgbClr val="000000"/>
                          </a:solidFill>
                          <a:effectLst/>
                          <a:latin typeface="Tahoma" panose="020B0604030504040204" pitchFamily="34" charset="0"/>
                        </a:rPr>
                        <a:t>Intel Xeon E5-4607v2 - 2,6GHz@6,4GT 15MB cache, 6core,HT, 95W,LGA2011</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a:txBody>
                    <a:bodyPr/>
                    <a:lstStyle/>
                    <a:p>
                      <a:pPr algn="r">
                        <a:spcAft>
                          <a:spcPts val="0"/>
                        </a:spcAft>
                      </a:pPr>
                      <a:r>
                        <a:rPr lang="cs-CZ" sz="800">
                          <a:solidFill>
                            <a:srgbClr val="000000"/>
                          </a:solidFill>
                          <a:effectLst/>
                          <a:latin typeface="Tahoma" panose="020B0604030504040204" pitchFamily="34" charset="0"/>
                        </a:rPr>
                        <a:t>4</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970">
                <a:tc>
                  <a:txBody>
                    <a:bodyPr/>
                    <a:lstStyle/>
                    <a:p>
                      <a:pPr algn="r">
                        <a:spcAft>
                          <a:spcPts val="0"/>
                        </a:spcAft>
                      </a:pPr>
                      <a:r>
                        <a:rPr lang="cs-CZ" sz="800">
                          <a:solidFill>
                            <a:srgbClr val="000000"/>
                          </a:solidFill>
                          <a:effectLst/>
                          <a:latin typeface="Tahoma" panose="020B0604030504040204" pitchFamily="34" charset="0"/>
                        </a:rPr>
                        <a:t>•  </a:t>
                      </a:r>
                      <a:endParaRPr lang="cs-CZ" sz="1200">
                        <a:effectLst/>
                        <a:latin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cs-CZ" sz="800">
                          <a:solidFill>
                            <a:srgbClr val="000000"/>
                          </a:solidFill>
                          <a:effectLst/>
                          <a:latin typeface="Tahoma" panose="020B0604030504040204" pitchFamily="34" charset="0"/>
                        </a:rPr>
                        <a:t>PCS 8027R-TRF+</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spcAft>
                          <a:spcPts val="0"/>
                        </a:spcAft>
                      </a:pPr>
                      <a:r>
                        <a:rPr lang="cs-CZ" sz="800">
                          <a:solidFill>
                            <a:srgbClr val="000000"/>
                          </a:solidFill>
                          <a:effectLst/>
                          <a:latin typeface="Tahoma" panose="020B0604030504040204" pitchFamily="34" charset="0"/>
                        </a:rPr>
                        <a:t>Superserver 8027R-TRF+ 2U 4×XeonE5v2,2GbE, 6sATA,32DDR3,IPMI, rPS(80+ PLATINUM)</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a:txBody>
                    <a:bodyPr/>
                    <a:lstStyle/>
                    <a:p>
                      <a:pPr algn="r">
                        <a:spcAft>
                          <a:spcPts val="0"/>
                        </a:spcAft>
                      </a:pPr>
                      <a:r>
                        <a:rPr lang="cs-CZ" sz="800">
                          <a:solidFill>
                            <a:srgbClr val="000000"/>
                          </a:solidFill>
                          <a:effectLst/>
                          <a:latin typeface="Tahoma" panose="020B0604030504040204" pitchFamily="34" charset="0"/>
                        </a:rPr>
                        <a:t>1</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970">
                <a:tc>
                  <a:txBody>
                    <a:bodyPr/>
                    <a:lstStyle/>
                    <a:p>
                      <a:pPr algn="r">
                        <a:spcAft>
                          <a:spcPts val="0"/>
                        </a:spcAft>
                      </a:pPr>
                      <a:r>
                        <a:rPr lang="cs-CZ" sz="800">
                          <a:solidFill>
                            <a:srgbClr val="000000"/>
                          </a:solidFill>
                          <a:effectLst/>
                          <a:latin typeface="Tahoma" panose="020B0604030504040204" pitchFamily="34" charset="0"/>
                        </a:rPr>
                        <a:t>•  </a:t>
                      </a:r>
                      <a:endParaRPr lang="cs-CZ" sz="1200">
                        <a:effectLst/>
                        <a:latin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cs-CZ" sz="800">
                          <a:solidFill>
                            <a:srgbClr val="000000"/>
                          </a:solidFill>
                          <a:effectLst/>
                          <a:latin typeface="Tahoma" panose="020B0604030504040204" pitchFamily="34" charset="0"/>
                        </a:rPr>
                        <a:t>PA3 32EL-1600-4R×4-3</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spcAft>
                          <a:spcPts val="0"/>
                        </a:spcAft>
                      </a:pPr>
                      <a:r>
                        <a:rPr lang="cs-CZ" sz="800">
                          <a:solidFill>
                            <a:srgbClr val="000000"/>
                          </a:solidFill>
                          <a:effectLst/>
                          <a:latin typeface="Tahoma" panose="020B0604030504040204" pitchFamily="34" charset="0"/>
                        </a:rPr>
                        <a:t>32GB 1600MHz DDR3 ECC LR Registered 4R×4, LV (1,35V) Samsung (M386B4G70DM0-YK04)</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a:txBody>
                    <a:bodyPr/>
                    <a:lstStyle/>
                    <a:p>
                      <a:pPr algn="r">
                        <a:spcAft>
                          <a:spcPts val="0"/>
                        </a:spcAft>
                      </a:pPr>
                      <a:r>
                        <a:rPr lang="cs-CZ" sz="800">
                          <a:solidFill>
                            <a:srgbClr val="000000"/>
                          </a:solidFill>
                          <a:effectLst/>
                          <a:latin typeface="Tahoma" panose="020B0604030504040204" pitchFamily="34" charset="0"/>
                        </a:rPr>
                        <a:t>32</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970">
                <a:tc>
                  <a:txBody>
                    <a:bodyPr/>
                    <a:lstStyle/>
                    <a:p>
                      <a:pPr algn="r">
                        <a:spcAft>
                          <a:spcPts val="0"/>
                        </a:spcAft>
                      </a:pPr>
                      <a:r>
                        <a:rPr lang="cs-CZ" sz="800">
                          <a:solidFill>
                            <a:srgbClr val="000000"/>
                          </a:solidFill>
                          <a:effectLst/>
                          <a:latin typeface="Tahoma" panose="020B0604030504040204" pitchFamily="34" charset="0"/>
                        </a:rPr>
                        <a:t>•  </a:t>
                      </a:r>
                      <a:endParaRPr lang="cs-CZ" sz="1200">
                        <a:effectLst/>
                        <a:latin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cs-CZ" sz="800">
                          <a:solidFill>
                            <a:srgbClr val="000000"/>
                          </a:solidFill>
                          <a:effectLst/>
                          <a:latin typeface="Tahoma" panose="020B0604030504040204" pitchFamily="34" charset="0"/>
                        </a:rPr>
                        <a:t>COS AOC-SAS2LP-H8iR-</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5">
                  <a:txBody>
                    <a:bodyPr/>
                    <a:lstStyle/>
                    <a:p>
                      <a:pPr>
                        <a:spcAft>
                          <a:spcPts val="0"/>
                        </a:spcAft>
                      </a:pPr>
                      <a:r>
                        <a:rPr lang="cs-CZ" sz="800">
                          <a:solidFill>
                            <a:srgbClr val="000000"/>
                          </a:solidFill>
                          <a:effectLst/>
                          <a:latin typeface="Tahoma" panose="020B0604030504040204" pitchFamily="34" charset="0"/>
                        </a:rPr>
                        <a:t>Supermicro AOC-SAS2LP-H8iR-16DD(2108) SAS2RAID(0/1/5/6/10) 2×8087,exp:16HD,512MB,PCI-E8 g2,LP</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hMerge="1">
                  <a:txBody>
                    <a:bodyPr/>
                    <a:lstStyle/>
                    <a:p>
                      <a:endParaRPr lang="cs-CZ"/>
                    </a:p>
                  </a:txBody>
                  <a:tcPr/>
                </a:tc>
                <a:tc hMerge="1">
                  <a:txBody>
                    <a:bodyPr/>
                    <a:lstStyle/>
                    <a:p>
                      <a:endParaRPr lang="cs-CZ"/>
                    </a:p>
                  </a:txBody>
                  <a:tcPr/>
                </a:tc>
                <a:tc>
                  <a:txBody>
                    <a:bodyPr/>
                    <a:lstStyle/>
                    <a:p>
                      <a:pPr algn="r">
                        <a:spcAft>
                          <a:spcPts val="0"/>
                        </a:spcAft>
                      </a:pPr>
                      <a:r>
                        <a:rPr lang="cs-CZ" sz="800">
                          <a:solidFill>
                            <a:srgbClr val="000000"/>
                          </a:solidFill>
                          <a:effectLst/>
                          <a:latin typeface="Tahoma" panose="020B0604030504040204" pitchFamily="34" charset="0"/>
                        </a:rPr>
                        <a:t>1</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0970">
                <a:tc>
                  <a:txBody>
                    <a:bodyPr/>
                    <a:lstStyle/>
                    <a:p>
                      <a:pPr algn="r">
                        <a:spcAft>
                          <a:spcPts val="0"/>
                        </a:spcAft>
                      </a:pPr>
                      <a:r>
                        <a:rPr lang="cs-CZ" sz="800" dirty="0">
                          <a:solidFill>
                            <a:srgbClr val="000000"/>
                          </a:solidFill>
                          <a:effectLst/>
                          <a:latin typeface="Tahoma" panose="020B0604030504040204" pitchFamily="34" charset="0"/>
                        </a:rPr>
                        <a:t>•  </a:t>
                      </a:r>
                      <a:endParaRPr lang="cs-CZ" sz="1200" dirty="0">
                        <a:effectLst/>
                        <a:latin typeface="Times New Roman" panose="02020603050405020304" pitchFamily="18" charset="0"/>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cs-CZ" sz="800" dirty="0">
                          <a:solidFill>
                            <a:srgbClr val="000000"/>
                          </a:solidFill>
                          <a:effectLst/>
                          <a:latin typeface="Tahoma" panose="020B0604030504040204" pitchFamily="34" charset="0"/>
                        </a:rPr>
                        <a:t>HDH HUS724040ALS640</a:t>
                      </a:r>
                      <a:endParaRPr lang="cs-CZ" sz="1200" dirty="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a:spcAft>
                          <a:spcPts val="0"/>
                        </a:spcAft>
                      </a:pPr>
                      <a:r>
                        <a:rPr lang="cs-CZ" sz="800">
                          <a:solidFill>
                            <a:srgbClr val="000000"/>
                          </a:solidFill>
                          <a:effectLst/>
                          <a:latin typeface="Tahoma" panose="020B0604030504040204" pitchFamily="34" charset="0"/>
                        </a:rPr>
                        <a:t>4TB Hitachi Ultrastar 7K4000 - 7200rpm/SAS2/64MB/3,5"</a:t>
                      </a:r>
                      <a:endParaRPr lang="cs-CZ" sz="120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cs-CZ"/>
                    </a:p>
                  </a:txBody>
                  <a:tcPr/>
                </a:tc>
                <a:tc hMerge="1">
                  <a:txBody>
                    <a:bodyPr/>
                    <a:lstStyle/>
                    <a:p>
                      <a:endParaRPr lang="cs-CZ"/>
                    </a:p>
                  </a:txBody>
                  <a:tcPr/>
                </a:tc>
                <a:tc hMerge="1">
                  <a:txBody>
                    <a:bodyPr/>
                    <a:lstStyle/>
                    <a:p>
                      <a:endParaRPr lang="cs-CZ"/>
                    </a:p>
                  </a:txBody>
                  <a:tcPr/>
                </a:tc>
                <a:tc>
                  <a:txBody>
                    <a:bodyPr/>
                    <a:lstStyle/>
                    <a:p>
                      <a:endParaRPr lang="cs-CZ">
                        <a:effectLst/>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spcAft>
                          <a:spcPts val="0"/>
                        </a:spcAft>
                      </a:pPr>
                      <a:r>
                        <a:rPr lang="cs-CZ" sz="800" dirty="0">
                          <a:solidFill>
                            <a:srgbClr val="000000"/>
                          </a:solidFill>
                          <a:effectLst/>
                          <a:latin typeface="Tahoma" panose="020B0604030504040204" pitchFamily="34" charset="0"/>
                        </a:rPr>
                        <a:t>6</a:t>
                      </a:r>
                      <a:endParaRPr lang="cs-CZ" sz="1200" dirty="0">
                        <a:effectLst/>
                        <a:latin typeface="Times New Roman" panose="02020603050405020304" pitchFamily="18" charset="0"/>
                      </a:endParaRPr>
                    </a:p>
                  </a:txBody>
                  <a:tcPr marL="44450" marR="4445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pic>
        <p:nvPicPr>
          <p:cNvPr id="5" name="Obráze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8024" y="3453978"/>
            <a:ext cx="3990064" cy="2351288"/>
          </a:xfrm>
          <a:prstGeom prst="rect">
            <a:avLst/>
          </a:prstGeom>
        </p:spPr>
      </p:pic>
    </p:spTree>
    <p:extLst>
      <p:ext uri="{BB962C8B-B14F-4D97-AF65-F5344CB8AC3E}">
        <p14:creationId xmlns:p14="http://schemas.microsoft.com/office/powerpoint/2010/main" val="40648825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Přímá spojnice 12"/>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ovéPole 10"/>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45</a:t>
            </a:fld>
            <a:endParaRPr lang="cs-CZ"/>
          </a:p>
        </p:txBody>
      </p:sp>
      <p:sp>
        <p:nvSpPr>
          <p:cNvPr id="5" name="Obdélník 4"/>
          <p:cNvSpPr/>
          <p:nvPr/>
        </p:nvSpPr>
        <p:spPr>
          <a:xfrm>
            <a:off x="1090800" y="1370624"/>
            <a:ext cx="7999421" cy="2585323"/>
          </a:xfrm>
          <a:prstGeom prst="rect">
            <a:avLst/>
          </a:prstGeom>
        </p:spPr>
        <p:txBody>
          <a:bodyPr wrap="square">
            <a:spAutoFit/>
          </a:bodyPr>
          <a:lstStyle/>
          <a:p>
            <a:r>
              <a:rPr lang="cs-CZ" dirty="0" smtClean="0">
                <a:latin typeface="+mj-lt"/>
                <a:cs typeface="Arial" panose="020B0604020202020204" pitchFamily="34" charset="0"/>
              </a:rPr>
              <a:t>Software:</a:t>
            </a:r>
          </a:p>
          <a:p>
            <a:r>
              <a:rPr lang="cs-CZ" dirty="0" smtClean="0">
                <a:latin typeface="+mj-lt"/>
                <a:cs typeface="Arial" panose="020B0604020202020204" pitchFamily="34" charset="0"/>
              </a:rPr>
              <a:t>1x </a:t>
            </a:r>
            <a:r>
              <a:rPr lang="cs-CZ" dirty="0">
                <a:latin typeface="+mj-lt"/>
                <a:cs typeface="Arial" panose="020B0604020202020204" pitchFamily="34" charset="0"/>
              </a:rPr>
              <a:t>proces ANSYS </a:t>
            </a:r>
            <a:r>
              <a:rPr lang="cs-CZ" dirty="0" err="1">
                <a:latin typeface="+mj-lt"/>
                <a:cs typeface="Arial" panose="020B0604020202020204" pitchFamily="34" charset="0"/>
              </a:rPr>
              <a:t>Academic</a:t>
            </a:r>
            <a:r>
              <a:rPr lang="cs-CZ" dirty="0">
                <a:latin typeface="+mj-lt"/>
                <a:cs typeface="Arial" panose="020B0604020202020204" pitchFamily="34" charset="0"/>
              </a:rPr>
              <a:t> </a:t>
            </a:r>
            <a:r>
              <a:rPr lang="cs-CZ" dirty="0" err="1">
                <a:latin typeface="+mj-lt"/>
                <a:cs typeface="Arial" panose="020B0604020202020204" pitchFamily="34" charset="0"/>
              </a:rPr>
              <a:t>Research</a:t>
            </a:r>
            <a:r>
              <a:rPr lang="cs-CZ" dirty="0">
                <a:latin typeface="+mj-lt"/>
                <a:cs typeface="Arial" panose="020B0604020202020204" pitchFamily="34" charset="0"/>
              </a:rPr>
              <a:t> </a:t>
            </a:r>
            <a:r>
              <a:rPr lang="cs-CZ" dirty="0" err="1">
                <a:latin typeface="+mj-lt"/>
                <a:cs typeface="Arial" panose="020B0604020202020204" pitchFamily="34" charset="0"/>
              </a:rPr>
              <a:t>Mechanical</a:t>
            </a:r>
            <a:r>
              <a:rPr lang="cs-CZ" dirty="0">
                <a:latin typeface="+mj-lt"/>
                <a:cs typeface="Arial" panose="020B0604020202020204" pitchFamily="34" charset="0"/>
              </a:rPr>
              <a:t> and </a:t>
            </a:r>
            <a:r>
              <a:rPr lang="cs-CZ" dirty="0" smtClean="0">
                <a:latin typeface="+mj-lt"/>
                <a:cs typeface="Arial" panose="020B0604020202020204" pitchFamily="34" charset="0"/>
              </a:rPr>
              <a:t>CFD</a:t>
            </a:r>
            <a:endParaRPr lang="cs-CZ" dirty="0">
              <a:latin typeface="+mj-lt"/>
              <a:cs typeface="Arial" panose="020B0604020202020204" pitchFamily="34" charset="0"/>
            </a:endParaRPr>
          </a:p>
          <a:p>
            <a:r>
              <a:rPr lang="cs-CZ" dirty="0">
                <a:latin typeface="+mj-lt"/>
                <a:cs typeface="Arial" panose="020B0604020202020204" pitchFamily="34" charset="0"/>
              </a:rPr>
              <a:t>128x paralelní proces ANSYS </a:t>
            </a:r>
            <a:r>
              <a:rPr lang="cs-CZ" dirty="0" err="1">
                <a:latin typeface="+mj-lt"/>
                <a:cs typeface="Arial" panose="020B0604020202020204" pitchFamily="34" charset="0"/>
              </a:rPr>
              <a:t>Academic</a:t>
            </a:r>
            <a:r>
              <a:rPr lang="cs-CZ" dirty="0">
                <a:latin typeface="+mj-lt"/>
                <a:cs typeface="Arial" panose="020B0604020202020204" pitchFamily="34" charset="0"/>
              </a:rPr>
              <a:t> </a:t>
            </a:r>
            <a:r>
              <a:rPr lang="cs-CZ" dirty="0" err="1">
                <a:latin typeface="+mj-lt"/>
                <a:cs typeface="Arial" panose="020B0604020202020204" pitchFamily="34" charset="0"/>
              </a:rPr>
              <a:t>Research</a:t>
            </a:r>
            <a:r>
              <a:rPr lang="cs-CZ" dirty="0">
                <a:latin typeface="+mj-lt"/>
                <a:cs typeface="Arial" panose="020B0604020202020204" pitchFamily="34" charset="0"/>
              </a:rPr>
              <a:t> HPC </a:t>
            </a:r>
            <a:r>
              <a:rPr lang="cs-CZ" dirty="0" err="1" smtClean="0">
                <a:latin typeface="+mj-lt"/>
                <a:cs typeface="Arial" panose="020B0604020202020204" pitchFamily="34" charset="0"/>
              </a:rPr>
              <a:t>Workgroup</a:t>
            </a:r>
            <a:endParaRPr lang="cs-CZ" dirty="0">
              <a:latin typeface="+mj-lt"/>
              <a:cs typeface="Arial" panose="020B0604020202020204" pitchFamily="34" charset="0"/>
            </a:endParaRPr>
          </a:p>
          <a:p>
            <a:r>
              <a:rPr lang="cs-CZ" dirty="0">
                <a:latin typeface="+mj-lt"/>
                <a:cs typeface="Arial" panose="020B0604020202020204" pitchFamily="34" charset="0"/>
              </a:rPr>
              <a:t>5x proces ANSYS </a:t>
            </a:r>
            <a:r>
              <a:rPr lang="cs-CZ" dirty="0" err="1">
                <a:latin typeface="+mj-lt"/>
                <a:cs typeface="Arial" panose="020B0604020202020204" pitchFamily="34" charset="0"/>
              </a:rPr>
              <a:t>Academic</a:t>
            </a:r>
            <a:r>
              <a:rPr lang="cs-CZ" dirty="0">
                <a:latin typeface="+mj-lt"/>
                <a:cs typeface="Arial" panose="020B0604020202020204" pitchFamily="34" charset="0"/>
              </a:rPr>
              <a:t> </a:t>
            </a:r>
            <a:r>
              <a:rPr lang="cs-CZ" dirty="0" err="1">
                <a:latin typeface="+mj-lt"/>
                <a:cs typeface="Arial" panose="020B0604020202020204" pitchFamily="34" charset="0"/>
              </a:rPr>
              <a:t>Research</a:t>
            </a:r>
            <a:r>
              <a:rPr lang="cs-CZ" dirty="0">
                <a:latin typeface="+mj-lt"/>
                <a:cs typeface="Arial" panose="020B0604020202020204" pitchFamily="34" charset="0"/>
              </a:rPr>
              <a:t> </a:t>
            </a:r>
            <a:r>
              <a:rPr lang="cs-CZ" dirty="0" smtClean="0">
                <a:latin typeface="+mj-lt"/>
                <a:cs typeface="Arial" panose="020B0604020202020204" pitchFamily="34" charset="0"/>
              </a:rPr>
              <a:t>EM</a:t>
            </a:r>
            <a:endParaRPr lang="cs-CZ" dirty="0">
              <a:latin typeface="+mj-lt"/>
              <a:cs typeface="Arial" panose="020B0604020202020204" pitchFamily="34" charset="0"/>
            </a:endParaRPr>
          </a:p>
          <a:p>
            <a:r>
              <a:rPr lang="cs-CZ" dirty="0">
                <a:latin typeface="+mj-lt"/>
                <a:cs typeface="Arial" panose="020B0604020202020204" pitchFamily="34" charset="0"/>
              </a:rPr>
              <a:t>12x paralelní proces ANSYS </a:t>
            </a:r>
            <a:r>
              <a:rPr lang="cs-CZ" dirty="0" err="1">
                <a:latin typeface="+mj-lt"/>
                <a:cs typeface="Arial" panose="020B0604020202020204" pitchFamily="34" charset="0"/>
              </a:rPr>
              <a:t>Academic</a:t>
            </a:r>
            <a:r>
              <a:rPr lang="cs-CZ" dirty="0">
                <a:latin typeface="+mj-lt"/>
                <a:cs typeface="Arial" panose="020B0604020202020204" pitchFamily="34" charset="0"/>
              </a:rPr>
              <a:t> </a:t>
            </a:r>
            <a:r>
              <a:rPr lang="cs-CZ" dirty="0" err="1">
                <a:latin typeface="+mj-lt"/>
                <a:cs typeface="Arial" panose="020B0604020202020204" pitchFamily="34" charset="0"/>
              </a:rPr>
              <a:t>Research</a:t>
            </a:r>
            <a:r>
              <a:rPr lang="cs-CZ" dirty="0">
                <a:latin typeface="+mj-lt"/>
                <a:cs typeface="Arial" panose="020B0604020202020204" pitchFamily="34" charset="0"/>
              </a:rPr>
              <a:t> </a:t>
            </a:r>
            <a:r>
              <a:rPr lang="cs-CZ" dirty="0" err="1">
                <a:latin typeface="+mj-lt"/>
                <a:cs typeface="Arial" panose="020B0604020202020204" pitchFamily="34" charset="0"/>
              </a:rPr>
              <a:t>Electronics</a:t>
            </a:r>
            <a:r>
              <a:rPr lang="cs-CZ" dirty="0">
                <a:latin typeface="+mj-lt"/>
                <a:cs typeface="Arial" panose="020B0604020202020204" pitchFamily="34" charset="0"/>
              </a:rPr>
              <a:t> </a:t>
            </a:r>
            <a:r>
              <a:rPr lang="cs-CZ" dirty="0" smtClean="0">
                <a:latin typeface="+mj-lt"/>
                <a:cs typeface="Arial" panose="020B0604020202020204" pitchFamily="34" charset="0"/>
              </a:rPr>
              <a:t>HPC</a:t>
            </a:r>
          </a:p>
          <a:p>
            <a:endParaRPr lang="cs-CZ" dirty="0">
              <a:effectLst/>
              <a:latin typeface="+mj-lt"/>
              <a:cs typeface="Arial" panose="020B0604020202020204" pitchFamily="34" charset="0"/>
            </a:endParaRPr>
          </a:p>
          <a:p>
            <a:r>
              <a:rPr lang="cs-CZ" dirty="0" smtClean="0">
                <a:latin typeface="+mj-lt"/>
                <a:cs typeface="Arial" panose="020B0604020202020204" pitchFamily="34" charset="0"/>
              </a:rPr>
              <a:t>Wolfram </a:t>
            </a:r>
            <a:r>
              <a:rPr lang="cs-CZ" dirty="0" err="1" smtClean="0">
                <a:latin typeface="+mj-lt"/>
                <a:cs typeface="Arial" panose="020B0604020202020204" pitchFamily="34" charset="0"/>
              </a:rPr>
              <a:t>Mathematica</a:t>
            </a:r>
            <a:endParaRPr lang="cs-CZ" dirty="0" smtClean="0">
              <a:latin typeface="+mj-lt"/>
              <a:cs typeface="Arial" panose="020B0604020202020204" pitchFamily="34" charset="0"/>
            </a:endParaRPr>
          </a:p>
          <a:p>
            <a:r>
              <a:rPr lang="cs-CZ" dirty="0" smtClean="0">
                <a:latin typeface="+mj-lt"/>
                <a:cs typeface="Arial" panose="020B0604020202020204" pitchFamily="34" charset="0"/>
              </a:rPr>
              <a:t>3x </a:t>
            </a:r>
            <a:r>
              <a:rPr lang="en-US" dirty="0"/>
              <a:t>Mathematica Professional Network Increment Download</a:t>
            </a:r>
            <a:endParaRPr lang="cs-CZ" dirty="0" smtClean="0">
              <a:latin typeface="+mj-lt"/>
              <a:cs typeface="Arial" panose="020B0604020202020204" pitchFamily="34" charset="0"/>
            </a:endParaRPr>
          </a:p>
          <a:p>
            <a:r>
              <a:rPr lang="cs-CZ" dirty="0" smtClean="0">
                <a:latin typeface="+mj-lt"/>
              </a:rPr>
              <a:t>1x </a:t>
            </a:r>
            <a:r>
              <a:rPr lang="en-US" dirty="0" err="1" smtClean="0">
                <a:latin typeface="+mj-lt"/>
              </a:rPr>
              <a:t>SystemModeler</a:t>
            </a:r>
            <a:r>
              <a:rPr lang="en-US" dirty="0" smtClean="0">
                <a:latin typeface="+mj-lt"/>
              </a:rPr>
              <a:t> </a:t>
            </a:r>
            <a:r>
              <a:rPr lang="en-US" dirty="0">
                <a:latin typeface="+mj-lt"/>
              </a:rPr>
              <a:t>Professional Network Increment Download</a:t>
            </a:r>
            <a:endParaRPr lang="cs-CZ" dirty="0">
              <a:effectLst/>
              <a:latin typeface="+mj-lt"/>
              <a:cs typeface="Arial" panose="020B0604020202020204" pitchFamily="34" charset="0"/>
            </a:endParaRPr>
          </a:p>
        </p:txBody>
      </p:sp>
    </p:spTree>
    <p:extLst>
      <p:ext uri="{BB962C8B-B14F-4D97-AF65-F5344CB8AC3E}">
        <p14:creationId xmlns:p14="http://schemas.microsoft.com/office/powerpoint/2010/main" val="18292069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299" y="1773320"/>
            <a:ext cx="3111049" cy="4536000"/>
          </a:xfrm>
          <a:prstGeom prst="rect">
            <a:avLst/>
          </a:prstGeom>
        </p:spPr>
      </p:pic>
      <p:pic>
        <p:nvPicPr>
          <p:cNvPr id="18" name="Picture 3" descr="C:\Users\David\Desktop\LOGA.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Obrázek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9319" y="1773320"/>
            <a:ext cx="1686044" cy="4536000"/>
          </a:xfrm>
          <a:prstGeom prst="rect">
            <a:avLst/>
          </a:prstGeom>
        </p:spPr>
      </p:pic>
      <p:sp>
        <p:nvSpPr>
          <p:cNvPr id="15" name="TextovéPole 14"/>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6" name="Zástupný symbol pro zápatí 5"/>
          <p:cNvSpPr>
            <a:spLocks noGrp="1"/>
          </p:cNvSpPr>
          <p:nvPr>
            <p:ph type="ftr" sz="quarter" idx="11"/>
          </p:nvPr>
        </p:nvSpPr>
        <p:spPr/>
        <p:txBody>
          <a:bodyPr/>
          <a:lstStyle/>
          <a:p>
            <a:r>
              <a:rPr lang="cs-CZ" dirty="0" smtClean="0"/>
              <a:t>  </a:t>
            </a:r>
            <a:endParaRPr lang="cs-CZ" dirty="0"/>
          </a:p>
        </p:txBody>
      </p:sp>
      <p:sp>
        <p:nvSpPr>
          <p:cNvPr id="7" name="Zástupný symbol pro číslo snímku 6"/>
          <p:cNvSpPr>
            <a:spLocks noGrp="1"/>
          </p:cNvSpPr>
          <p:nvPr>
            <p:ph type="sldNum" sz="quarter" idx="12"/>
          </p:nvPr>
        </p:nvSpPr>
        <p:spPr/>
        <p:txBody>
          <a:bodyPr/>
          <a:lstStyle/>
          <a:p>
            <a:fld id="{0BB88B4E-6C2F-460F-88B7-747EB1E1166C}" type="slidenum">
              <a:rPr lang="cs-CZ" smtClean="0"/>
              <a:t>5</a:t>
            </a:fld>
            <a:endParaRPr lang="cs-CZ"/>
          </a:p>
        </p:txBody>
      </p:sp>
      <p:sp>
        <p:nvSpPr>
          <p:cNvPr id="25" name="TextovéPole 24"/>
          <p:cNvSpPr txBox="1"/>
          <p:nvPr/>
        </p:nvSpPr>
        <p:spPr>
          <a:xfrm>
            <a:off x="2279689" y="5693186"/>
            <a:ext cx="1212191" cy="400110"/>
          </a:xfrm>
          <a:prstGeom prst="rect">
            <a:avLst/>
          </a:prstGeom>
          <a:noFill/>
        </p:spPr>
        <p:txBody>
          <a:bodyPr wrap="none" rtlCol="0">
            <a:spAutoFit/>
          </a:bodyPr>
          <a:lstStyle/>
          <a:p>
            <a:r>
              <a:rPr lang="cs-CZ" sz="2000" dirty="0" smtClean="0"/>
              <a:t>¾ modelu</a:t>
            </a:r>
            <a:endParaRPr lang="cs-CZ" sz="2000" dirty="0"/>
          </a:p>
        </p:txBody>
      </p:sp>
      <p:sp>
        <p:nvSpPr>
          <p:cNvPr id="26" name="TextovéPole 25"/>
          <p:cNvSpPr txBox="1"/>
          <p:nvPr/>
        </p:nvSpPr>
        <p:spPr>
          <a:xfrm>
            <a:off x="6842341" y="5539298"/>
            <a:ext cx="2376869" cy="707886"/>
          </a:xfrm>
          <a:prstGeom prst="rect">
            <a:avLst/>
          </a:prstGeom>
          <a:noFill/>
        </p:spPr>
        <p:txBody>
          <a:bodyPr wrap="none" rtlCol="0">
            <a:spAutoFit/>
          </a:bodyPr>
          <a:lstStyle/>
          <a:p>
            <a:r>
              <a:rPr lang="cs-CZ" sz="2000" dirty="0"/>
              <a:t>n</a:t>
            </a:r>
            <a:r>
              <a:rPr lang="cs-CZ" sz="2000" dirty="0" smtClean="0"/>
              <a:t>ejmenší symetrická </a:t>
            </a:r>
          </a:p>
          <a:p>
            <a:r>
              <a:rPr lang="cs-CZ" sz="2000" dirty="0" smtClean="0"/>
              <a:t>část modelu</a:t>
            </a:r>
            <a:endParaRPr lang="cs-CZ" sz="2000" dirty="0"/>
          </a:p>
        </p:txBody>
      </p:sp>
      <p:sp>
        <p:nvSpPr>
          <p:cNvPr id="12"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3D model segmentového studeného kelímku v software ANSYS</a:t>
            </a:r>
            <a:endParaRPr lang="cs-CZ" sz="2400" dirty="0"/>
          </a:p>
        </p:txBody>
      </p:sp>
    </p:spTree>
    <p:extLst>
      <p:ext uri="{BB962C8B-B14F-4D97-AF65-F5344CB8AC3E}">
        <p14:creationId xmlns:p14="http://schemas.microsoft.com/office/powerpoint/2010/main" val="35395943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cs-CZ"/>
          </a:p>
        </p:txBody>
      </p:sp>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cs-CZ"/>
          </a:p>
        </p:txBody>
      </p:sp>
      <p:sp>
        <p:nvSpPr>
          <p:cNvPr id="16" name="TextovéPole 15"/>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4" name="Zástupný symbol pro zápatí 3"/>
          <p:cNvSpPr>
            <a:spLocks noGrp="1"/>
          </p:cNvSpPr>
          <p:nvPr>
            <p:ph type="ftr" sz="quarter" idx="11"/>
          </p:nvPr>
        </p:nvSpPr>
        <p:spPr/>
        <p:txBody>
          <a:bodyPr/>
          <a:lstStyle/>
          <a:p>
            <a:r>
              <a:rPr lang="cs-CZ" dirty="0" smtClean="0"/>
              <a:t>  </a:t>
            </a:r>
            <a:endParaRPr lang="cs-CZ" dirty="0"/>
          </a:p>
        </p:txBody>
      </p:sp>
      <p:sp>
        <p:nvSpPr>
          <p:cNvPr id="11" name="Zástupný symbol pro číslo snímku 10"/>
          <p:cNvSpPr>
            <a:spLocks noGrp="1"/>
          </p:cNvSpPr>
          <p:nvPr>
            <p:ph type="sldNum" sz="quarter" idx="12"/>
          </p:nvPr>
        </p:nvSpPr>
        <p:spPr/>
        <p:txBody>
          <a:bodyPr/>
          <a:lstStyle/>
          <a:p>
            <a:fld id="{0BB88B4E-6C2F-460F-88B7-747EB1E1166C}" type="slidenum">
              <a:rPr lang="cs-CZ" smtClean="0"/>
              <a:t>6</a:t>
            </a:fld>
            <a:endParaRPr lang="cs-CZ"/>
          </a:p>
        </p:txBody>
      </p:sp>
      <p:pic>
        <p:nvPicPr>
          <p:cNvPr id="1060" name="Picture 36" descr="model_kelimek_cz"/>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08873" y="1773320"/>
            <a:ext cx="4326255" cy="453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Rozměry a nastavení okrajových podmínek</a:t>
            </a:r>
            <a:endParaRPr lang="cs-CZ" sz="2400" dirty="0"/>
          </a:p>
        </p:txBody>
      </p:sp>
    </p:spTree>
    <p:extLst>
      <p:ext uri="{BB962C8B-B14F-4D97-AF65-F5344CB8AC3E}">
        <p14:creationId xmlns:p14="http://schemas.microsoft.com/office/powerpoint/2010/main" val="9343347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C:\Users\David\Desktop\LOGA.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Přímá spojnice 1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 name="Tabulka 1"/>
          <p:cNvGraphicFramePr>
            <a:graphicFrameLocks noGrp="1"/>
          </p:cNvGraphicFramePr>
          <p:nvPr>
            <p:extLst>
              <p:ext uri="{D42A27DB-BD31-4B8C-83A1-F6EECF244321}">
                <p14:modId xmlns:p14="http://schemas.microsoft.com/office/powerpoint/2010/main" val="1571362158"/>
              </p:ext>
            </p:extLst>
          </p:nvPr>
        </p:nvGraphicFramePr>
        <p:xfrm>
          <a:off x="1907702" y="1988839"/>
          <a:ext cx="7200804" cy="3312370"/>
        </p:xfrm>
        <a:graphic>
          <a:graphicData uri="http://schemas.openxmlformats.org/drawingml/2006/table">
            <a:tbl>
              <a:tblPr firstRow="1" firstCol="1" bandRow="1">
                <a:tableStyleId>{5C22544A-7EE6-4342-B048-85BDC9FD1C3A}</a:tableStyleId>
              </a:tblPr>
              <a:tblGrid>
                <a:gridCol w="1200134"/>
                <a:gridCol w="1200134"/>
                <a:gridCol w="1200134"/>
                <a:gridCol w="1200134"/>
                <a:gridCol w="1200134"/>
                <a:gridCol w="1200134"/>
              </a:tblGrid>
              <a:tr h="963597">
                <a:tc rowSpan="2">
                  <a:txBody>
                    <a:bodyPr/>
                    <a:lstStyle/>
                    <a:p>
                      <a:pPr algn="ctr">
                        <a:spcAft>
                          <a:spcPts val="0"/>
                        </a:spcAft>
                      </a:pPr>
                      <a:r>
                        <a:rPr lang="cs-CZ" sz="1800" b="1" dirty="0" smtClean="0">
                          <a:effectLst/>
                          <a:latin typeface="+mn-lt"/>
                          <a:ea typeface="+mn-ea"/>
                        </a:rPr>
                        <a:t>Oblast</a:t>
                      </a:r>
                      <a:r>
                        <a:rPr lang="cs-CZ" sz="1800" b="1" baseline="0" dirty="0" smtClean="0">
                          <a:effectLst/>
                          <a:latin typeface="+mn-lt"/>
                          <a:ea typeface="+mn-ea"/>
                        </a:rPr>
                        <a:t> studeného kelímku</a:t>
                      </a:r>
                      <a:endParaRPr lang="cs-CZ" sz="1800" b="1" dirty="0">
                        <a:effectLst/>
                        <a:latin typeface="Times New Roman"/>
                        <a:ea typeface="Times New Roman"/>
                      </a:endParaRPr>
                    </a:p>
                  </a:txBody>
                  <a:tcPr marL="68580" marR="68580" marT="0" marB="0" anchor="ctr"/>
                </a:tc>
                <a:tc rowSpan="2">
                  <a:txBody>
                    <a:bodyPr/>
                    <a:lstStyle/>
                    <a:p>
                      <a:pPr algn="ctr">
                        <a:spcAft>
                          <a:spcPts val="0"/>
                        </a:spcAft>
                      </a:pPr>
                      <a:r>
                        <a:rPr lang="en-US" sz="1800" b="1" dirty="0" err="1" smtClean="0">
                          <a:effectLst/>
                        </a:rPr>
                        <a:t>Materi</a:t>
                      </a:r>
                      <a:r>
                        <a:rPr lang="cs-CZ" sz="1800" b="1" dirty="0" smtClean="0">
                          <a:effectLst/>
                        </a:rPr>
                        <a:t>á</a:t>
                      </a:r>
                      <a:r>
                        <a:rPr lang="en-US" sz="1800" b="1" dirty="0" smtClean="0">
                          <a:effectLst/>
                        </a:rPr>
                        <a:t>l</a:t>
                      </a:r>
                      <a:endParaRPr lang="cs-CZ" sz="1800" b="1" dirty="0">
                        <a:effectLst/>
                        <a:latin typeface="Times New Roman"/>
                        <a:ea typeface="Times New Roman"/>
                      </a:endParaRPr>
                    </a:p>
                  </a:txBody>
                  <a:tcPr marL="68580" marR="68580" marT="0" marB="0" anchor="ctr"/>
                </a:tc>
                <a:tc gridSpan="2">
                  <a:txBody>
                    <a:bodyPr/>
                    <a:lstStyle/>
                    <a:p>
                      <a:pPr algn="ctr">
                        <a:spcAft>
                          <a:spcPts val="0"/>
                        </a:spcAft>
                      </a:pPr>
                      <a:r>
                        <a:rPr lang="cs-CZ" sz="1800" b="1" dirty="0" smtClean="0">
                          <a:effectLst/>
                        </a:rPr>
                        <a:t>Materiálové</a:t>
                      </a:r>
                      <a:r>
                        <a:rPr lang="cs-CZ" sz="1800" b="1" baseline="0" dirty="0" smtClean="0">
                          <a:effectLst/>
                        </a:rPr>
                        <a:t> parametry</a:t>
                      </a:r>
                      <a:endParaRPr lang="cs-CZ" sz="1800" b="1" dirty="0">
                        <a:effectLst/>
                        <a:latin typeface="Times New Roman"/>
                        <a:ea typeface="Times New Roman"/>
                      </a:endParaRPr>
                    </a:p>
                  </a:txBody>
                  <a:tcPr marL="68580" marR="68580" marT="0" marB="0" anchor="ctr"/>
                </a:tc>
                <a:tc hMerge="1">
                  <a:txBody>
                    <a:bodyPr/>
                    <a:lstStyle/>
                    <a:p>
                      <a:endParaRPr lang="cs-CZ"/>
                    </a:p>
                  </a:txBody>
                  <a:tcPr/>
                </a:tc>
                <a:tc gridSpan="2">
                  <a:txBody>
                    <a:bodyPr/>
                    <a:lstStyle/>
                    <a:p>
                      <a:pPr algn="ctr">
                        <a:spcAft>
                          <a:spcPts val="0"/>
                        </a:spcAft>
                      </a:pPr>
                      <a:r>
                        <a:rPr lang="cs-CZ" sz="1800" b="1" dirty="0" smtClean="0">
                          <a:effectLst/>
                        </a:rPr>
                        <a:t>Nastavení</a:t>
                      </a:r>
                      <a:endParaRPr lang="cs-CZ" sz="1800" b="1" dirty="0">
                        <a:effectLst/>
                        <a:latin typeface="Times New Roman"/>
                        <a:ea typeface="Times New Roman"/>
                      </a:endParaRPr>
                    </a:p>
                  </a:txBody>
                  <a:tcPr marL="68580" marR="68580" marT="0" marB="0" anchor="ctr"/>
                </a:tc>
                <a:tc hMerge="1">
                  <a:txBody>
                    <a:bodyPr/>
                    <a:lstStyle/>
                    <a:p>
                      <a:endParaRPr lang="cs-CZ"/>
                    </a:p>
                  </a:txBody>
                  <a:tcPr/>
                </a:tc>
              </a:tr>
              <a:tr h="903373">
                <a:tc vMerge="1">
                  <a:txBody>
                    <a:bodyPr/>
                    <a:lstStyle/>
                    <a:p>
                      <a:endParaRPr lang="cs-CZ"/>
                    </a:p>
                  </a:txBody>
                  <a:tcPr/>
                </a:tc>
                <a:tc vMerge="1">
                  <a:txBody>
                    <a:bodyPr/>
                    <a:lstStyle/>
                    <a:p>
                      <a:endParaRPr lang="cs-CZ"/>
                    </a:p>
                  </a:txBody>
                  <a:tcPr/>
                </a:tc>
                <a:tc>
                  <a:txBody>
                    <a:bodyPr/>
                    <a:lstStyle/>
                    <a:p>
                      <a:pPr algn="ctr">
                        <a:spcAft>
                          <a:spcPts val="0"/>
                        </a:spcAft>
                      </a:pPr>
                      <a:r>
                        <a:rPr lang="en-US" sz="1800" b="1" dirty="0">
                          <a:effectLst/>
                        </a:rPr>
                        <a:t>µr [-]</a:t>
                      </a:r>
                      <a:endParaRPr lang="cs-CZ" sz="1800" b="1" i="1" dirty="0">
                        <a:effectLst/>
                        <a:latin typeface="Times New Roman"/>
                        <a:ea typeface="Times New Roman"/>
                      </a:endParaRPr>
                    </a:p>
                  </a:txBody>
                  <a:tcPr marL="68580" marR="68580" marT="0" marB="0" anchor="ctr"/>
                </a:tc>
                <a:tc>
                  <a:txBody>
                    <a:bodyPr/>
                    <a:lstStyle/>
                    <a:p>
                      <a:pPr algn="ctr">
                        <a:spcAft>
                          <a:spcPts val="0"/>
                        </a:spcAft>
                      </a:pPr>
                      <a:r>
                        <a:rPr lang="en-US" sz="1800" b="1" dirty="0" err="1">
                          <a:effectLst/>
                        </a:rPr>
                        <a:t>ρe</a:t>
                      </a:r>
                      <a:r>
                        <a:rPr lang="en-US" sz="1800" b="1" dirty="0">
                          <a:effectLst/>
                        </a:rPr>
                        <a:t> </a:t>
                      </a:r>
                      <a:r>
                        <a:rPr lang="en-US" sz="1800" b="1" dirty="0" smtClean="0">
                          <a:effectLst/>
                        </a:rPr>
                        <a:t>[</a:t>
                      </a:r>
                      <a:r>
                        <a:rPr lang="en-US" sz="1800" b="1" dirty="0" err="1">
                          <a:effectLst/>
                        </a:rPr>
                        <a:t>Ω.m</a:t>
                      </a:r>
                      <a:r>
                        <a:rPr lang="en-US" sz="1800" b="1" dirty="0">
                          <a:effectLst/>
                        </a:rPr>
                        <a:t>]</a:t>
                      </a:r>
                      <a:endParaRPr lang="cs-CZ" sz="1800" b="1" i="1" dirty="0">
                        <a:effectLst/>
                        <a:latin typeface="Times New Roman"/>
                        <a:ea typeface="Times New Roman"/>
                      </a:endParaRPr>
                    </a:p>
                  </a:txBody>
                  <a:tcPr marL="68580" marR="68580" marT="0" marB="0" anchor="ctr"/>
                </a:tc>
                <a:tc>
                  <a:txBody>
                    <a:bodyPr/>
                    <a:lstStyle/>
                    <a:p>
                      <a:pPr algn="ctr">
                        <a:spcAft>
                          <a:spcPts val="0"/>
                        </a:spcAft>
                      </a:pPr>
                      <a:r>
                        <a:rPr lang="cs-CZ" sz="1800" b="1" dirty="0" smtClean="0">
                          <a:effectLst/>
                        </a:rPr>
                        <a:t>ET</a:t>
                      </a:r>
                      <a:endParaRPr lang="cs-CZ" sz="1800" b="1" i="1" dirty="0">
                        <a:effectLst/>
                        <a:latin typeface="Times New Roman"/>
                        <a:ea typeface="Times New Roman"/>
                      </a:endParaRPr>
                    </a:p>
                  </a:txBody>
                  <a:tcPr marL="68580" marR="68580" marT="0" marB="0" anchor="ctr"/>
                </a:tc>
                <a:tc>
                  <a:txBody>
                    <a:bodyPr/>
                    <a:lstStyle/>
                    <a:p>
                      <a:pPr algn="ctr">
                        <a:spcAft>
                          <a:spcPts val="0"/>
                        </a:spcAft>
                      </a:pPr>
                      <a:r>
                        <a:rPr lang="cs-CZ" sz="1800" b="1" dirty="0" smtClean="0">
                          <a:effectLst/>
                        </a:rPr>
                        <a:t>Frekvence</a:t>
                      </a:r>
                      <a:endParaRPr lang="cs-CZ" sz="1800" b="1" dirty="0">
                        <a:effectLst/>
                      </a:endParaRPr>
                    </a:p>
                    <a:p>
                      <a:pPr algn="ctr">
                        <a:spcAft>
                          <a:spcPts val="0"/>
                        </a:spcAft>
                      </a:pPr>
                      <a:r>
                        <a:rPr lang="en-US" sz="1800" b="1" dirty="0">
                          <a:effectLst/>
                        </a:rPr>
                        <a:t>[kHz]</a:t>
                      </a:r>
                      <a:endParaRPr lang="cs-CZ" sz="1800" b="1" i="1" dirty="0">
                        <a:effectLst/>
                        <a:latin typeface="Times New Roman"/>
                        <a:ea typeface="Times New Roman"/>
                      </a:endParaRPr>
                    </a:p>
                  </a:txBody>
                  <a:tcPr marL="68580" marR="68580" marT="0" marB="0" anchor="ctr"/>
                </a:tc>
              </a:tr>
              <a:tr h="481800">
                <a:tc>
                  <a:txBody>
                    <a:bodyPr/>
                    <a:lstStyle/>
                    <a:p>
                      <a:pPr algn="ctr">
                        <a:spcAft>
                          <a:spcPts val="0"/>
                        </a:spcAft>
                      </a:pPr>
                      <a:r>
                        <a:rPr lang="cs-CZ" sz="1800" b="1" dirty="0" smtClean="0">
                          <a:solidFill>
                            <a:schemeClr val="tx1"/>
                          </a:solidFill>
                          <a:effectLst/>
                        </a:rPr>
                        <a:t>Induktor</a:t>
                      </a:r>
                      <a:endParaRPr lang="cs-CZ" sz="1800" b="1" dirty="0">
                        <a:solidFill>
                          <a:schemeClr val="tx1"/>
                        </a:solidFill>
                        <a:effectLst/>
                        <a:latin typeface="Times New Roman"/>
                        <a:ea typeface="Times New Roman"/>
                      </a:endParaRPr>
                    </a:p>
                  </a:txBody>
                  <a:tcPr marL="68580" marR="68580" marT="0" marB="0" anchor="ctr">
                    <a:solidFill>
                      <a:srgbClr val="C00000"/>
                    </a:solidFill>
                  </a:tcPr>
                </a:tc>
                <a:tc>
                  <a:txBody>
                    <a:bodyPr/>
                    <a:lstStyle/>
                    <a:p>
                      <a:pPr algn="ctr">
                        <a:spcAft>
                          <a:spcPts val="0"/>
                        </a:spcAft>
                      </a:pPr>
                      <a:r>
                        <a:rPr lang="cs-CZ" sz="1800" b="1" dirty="0" smtClean="0">
                          <a:solidFill>
                            <a:schemeClr val="tx1"/>
                          </a:solidFill>
                          <a:effectLst/>
                        </a:rPr>
                        <a:t>Měď</a:t>
                      </a:r>
                      <a:endParaRPr lang="cs-CZ" sz="1800" b="1" dirty="0">
                        <a:solidFill>
                          <a:schemeClr val="tx1"/>
                        </a:solidFill>
                        <a:effectLst/>
                        <a:latin typeface="Times New Roman"/>
                        <a:ea typeface="Times New Roman"/>
                      </a:endParaRPr>
                    </a:p>
                  </a:txBody>
                  <a:tcPr marL="68580" marR="68580" marT="0" marB="0" anchor="ctr">
                    <a:solidFill>
                      <a:srgbClr val="C00000"/>
                    </a:solidFill>
                  </a:tcPr>
                </a:tc>
                <a:tc>
                  <a:txBody>
                    <a:bodyPr/>
                    <a:lstStyle/>
                    <a:p>
                      <a:pPr algn="ctr">
                        <a:spcAft>
                          <a:spcPts val="0"/>
                        </a:spcAft>
                      </a:pPr>
                      <a:r>
                        <a:rPr lang="en-US" sz="1800" b="1" dirty="0">
                          <a:solidFill>
                            <a:schemeClr val="tx1"/>
                          </a:solidFill>
                          <a:effectLst/>
                        </a:rPr>
                        <a:t>1</a:t>
                      </a:r>
                      <a:endParaRPr lang="cs-CZ" sz="1800" b="1" dirty="0">
                        <a:solidFill>
                          <a:schemeClr val="tx1"/>
                        </a:solidFill>
                        <a:effectLst/>
                        <a:latin typeface="Times New Roman"/>
                        <a:ea typeface="Times New Roman"/>
                      </a:endParaRPr>
                    </a:p>
                  </a:txBody>
                  <a:tcPr marL="68580" marR="68580" marT="0" marB="0" anchor="ctr">
                    <a:solidFill>
                      <a:srgbClr val="C00000"/>
                    </a:solidFill>
                  </a:tcPr>
                </a:tc>
                <a:tc>
                  <a:txBody>
                    <a:bodyPr/>
                    <a:lstStyle/>
                    <a:p>
                      <a:pPr algn="ctr">
                        <a:spcAft>
                          <a:spcPts val="0"/>
                        </a:spcAft>
                      </a:pPr>
                      <a:r>
                        <a:rPr lang="en-US" sz="1800" b="1">
                          <a:solidFill>
                            <a:schemeClr val="tx1"/>
                          </a:solidFill>
                          <a:effectLst/>
                        </a:rPr>
                        <a:t>1,75e-8</a:t>
                      </a:r>
                      <a:endParaRPr lang="cs-CZ" sz="1800" b="1">
                        <a:solidFill>
                          <a:schemeClr val="tx1"/>
                        </a:solidFill>
                        <a:effectLst/>
                        <a:latin typeface="Times New Roman"/>
                        <a:ea typeface="Times New Roman"/>
                      </a:endParaRPr>
                    </a:p>
                  </a:txBody>
                  <a:tcPr marL="68580" marR="68580" marT="0" marB="0" anchor="ctr">
                    <a:solidFill>
                      <a:srgbClr val="C00000"/>
                    </a:solidFill>
                  </a:tcPr>
                </a:tc>
                <a:tc>
                  <a:txBody>
                    <a:bodyPr/>
                    <a:lstStyle/>
                    <a:p>
                      <a:pPr algn="ctr">
                        <a:spcAft>
                          <a:spcPts val="0"/>
                        </a:spcAft>
                      </a:pPr>
                      <a:r>
                        <a:rPr lang="cs-CZ" sz="1800" b="1" dirty="0" smtClean="0">
                          <a:solidFill>
                            <a:schemeClr val="tx1"/>
                          </a:solidFill>
                          <a:effectLst/>
                        </a:rPr>
                        <a:t>97</a:t>
                      </a:r>
                      <a:r>
                        <a:rPr lang="cs-CZ" sz="1800" b="1" baseline="0" dirty="0" smtClean="0">
                          <a:solidFill>
                            <a:schemeClr val="tx1"/>
                          </a:solidFill>
                          <a:effectLst/>
                        </a:rPr>
                        <a:t> (236)</a:t>
                      </a:r>
                      <a:endParaRPr lang="cs-CZ" sz="1800" b="1" dirty="0">
                        <a:solidFill>
                          <a:schemeClr val="tx1"/>
                        </a:solidFill>
                        <a:effectLst/>
                        <a:latin typeface="Times New Roman"/>
                        <a:ea typeface="Times New Roman"/>
                      </a:endParaRPr>
                    </a:p>
                  </a:txBody>
                  <a:tcPr marL="68580" marR="68580" marT="0" marB="0" anchor="ctr">
                    <a:solidFill>
                      <a:srgbClr val="C00000"/>
                    </a:solidFill>
                  </a:tcPr>
                </a:tc>
                <a:tc>
                  <a:txBody>
                    <a:bodyPr/>
                    <a:lstStyle/>
                    <a:p>
                      <a:pPr algn="ctr">
                        <a:spcAft>
                          <a:spcPts val="0"/>
                        </a:spcAft>
                      </a:pPr>
                      <a:r>
                        <a:rPr lang="cs-CZ" sz="1800" b="1" dirty="0" smtClean="0">
                          <a:solidFill>
                            <a:schemeClr val="tx1"/>
                          </a:solidFill>
                          <a:effectLst/>
                        </a:rPr>
                        <a:t>10-1000</a:t>
                      </a:r>
                      <a:endParaRPr lang="cs-CZ" sz="1800" b="1" dirty="0">
                        <a:solidFill>
                          <a:schemeClr val="tx1"/>
                        </a:solidFill>
                        <a:effectLst/>
                        <a:latin typeface="Times New Roman"/>
                        <a:ea typeface="Times New Roman"/>
                      </a:endParaRPr>
                    </a:p>
                  </a:txBody>
                  <a:tcPr marL="68580" marR="68580" marT="0" marB="0" anchor="ctr">
                    <a:solidFill>
                      <a:srgbClr val="C00000"/>
                    </a:solidFill>
                  </a:tcPr>
                </a:tc>
              </a:tr>
              <a:tr h="481800">
                <a:tc>
                  <a:txBody>
                    <a:bodyPr/>
                    <a:lstStyle/>
                    <a:p>
                      <a:pPr algn="ctr">
                        <a:spcAft>
                          <a:spcPts val="0"/>
                        </a:spcAft>
                      </a:pPr>
                      <a:r>
                        <a:rPr lang="cs-CZ" sz="1800" b="1" dirty="0" smtClean="0">
                          <a:solidFill>
                            <a:schemeClr val="tx1"/>
                          </a:solidFill>
                          <a:effectLst/>
                          <a:latin typeface="+mn-lt"/>
                          <a:ea typeface="+mn-ea"/>
                        </a:rPr>
                        <a:t>Vsázka</a:t>
                      </a:r>
                      <a:endParaRPr lang="cs-CZ" sz="1800" b="1" dirty="0">
                        <a:solidFill>
                          <a:schemeClr val="tx1"/>
                        </a:solidFill>
                        <a:effectLst/>
                        <a:latin typeface="Times New Roman"/>
                        <a:ea typeface="Times New Roman"/>
                      </a:endParaRPr>
                    </a:p>
                  </a:txBody>
                  <a:tcPr marL="68580" marR="68580" marT="0" marB="0" anchor="ctr">
                    <a:solidFill>
                      <a:srgbClr val="FFC000"/>
                    </a:solidFill>
                  </a:tcPr>
                </a:tc>
                <a:tc>
                  <a:txBody>
                    <a:bodyPr/>
                    <a:lstStyle/>
                    <a:p>
                      <a:pPr algn="ctr">
                        <a:spcAft>
                          <a:spcPts val="0"/>
                        </a:spcAft>
                      </a:pPr>
                      <a:r>
                        <a:rPr lang="en-US" sz="1800" b="1" dirty="0">
                          <a:solidFill>
                            <a:schemeClr val="tx1"/>
                          </a:solidFill>
                          <a:effectLst/>
                        </a:rPr>
                        <a:t>Titan</a:t>
                      </a:r>
                      <a:endParaRPr lang="cs-CZ" sz="1800" b="1" dirty="0">
                        <a:solidFill>
                          <a:schemeClr val="tx1"/>
                        </a:solidFill>
                        <a:effectLst/>
                        <a:latin typeface="Times New Roman"/>
                        <a:ea typeface="Times New Roman"/>
                      </a:endParaRPr>
                    </a:p>
                  </a:txBody>
                  <a:tcPr marL="68580" marR="68580" marT="0" marB="0" anchor="ctr">
                    <a:solidFill>
                      <a:srgbClr val="FFC000"/>
                    </a:solidFill>
                  </a:tcPr>
                </a:tc>
                <a:tc>
                  <a:txBody>
                    <a:bodyPr/>
                    <a:lstStyle/>
                    <a:p>
                      <a:pPr algn="ctr">
                        <a:spcAft>
                          <a:spcPts val="0"/>
                        </a:spcAft>
                      </a:pPr>
                      <a:r>
                        <a:rPr lang="en-US" sz="1800" b="1" dirty="0">
                          <a:solidFill>
                            <a:schemeClr val="tx1"/>
                          </a:solidFill>
                          <a:effectLst/>
                        </a:rPr>
                        <a:t>1</a:t>
                      </a:r>
                      <a:endParaRPr lang="cs-CZ" sz="1800" b="1" dirty="0">
                        <a:solidFill>
                          <a:schemeClr val="tx1"/>
                        </a:solidFill>
                        <a:effectLst/>
                        <a:latin typeface="Times New Roman"/>
                        <a:ea typeface="Times New Roman"/>
                      </a:endParaRPr>
                    </a:p>
                  </a:txBody>
                  <a:tcPr marL="68580" marR="68580" marT="0" marB="0" anchor="ctr">
                    <a:solidFill>
                      <a:srgbClr val="FFC000"/>
                    </a:solidFill>
                  </a:tcPr>
                </a:tc>
                <a:tc>
                  <a:txBody>
                    <a:bodyPr/>
                    <a:lstStyle/>
                    <a:p>
                      <a:pPr algn="ctr">
                        <a:spcAft>
                          <a:spcPts val="0"/>
                        </a:spcAft>
                      </a:pPr>
                      <a:r>
                        <a:rPr lang="en-US" sz="1800" b="1" dirty="0">
                          <a:solidFill>
                            <a:schemeClr val="tx1"/>
                          </a:solidFill>
                          <a:effectLst/>
                        </a:rPr>
                        <a:t>4,20e-7</a:t>
                      </a:r>
                      <a:endParaRPr lang="cs-CZ" sz="1800" b="1" dirty="0">
                        <a:solidFill>
                          <a:schemeClr val="tx1"/>
                        </a:solidFill>
                        <a:effectLst/>
                        <a:latin typeface="Times New Roman"/>
                        <a:ea typeface="Times New Roman"/>
                      </a:endParaRPr>
                    </a:p>
                  </a:txBody>
                  <a:tcPr marL="68580" marR="68580" marT="0" marB="0" anchor="ctr">
                    <a:solidFill>
                      <a:srgbClr val="FFC000"/>
                    </a:solidFill>
                  </a:tcPr>
                </a:tc>
                <a:tc>
                  <a:txBody>
                    <a:bodyPr/>
                    <a:lstStyle/>
                    <a:p>
                      <a:pPr algn="ctr">
                        <a:spcAft>
                          <a:spcPts val="0"/>
                        </a:spcAft>
                      </a:pPr>
                      <a:r>
                        <a:rPr lang="cs-CZ" sz="1800" b="1" dirty="0" smtClean="0">
                          <a:solidFill>
                            <a:schemeClr val="tx1"/>
                          </a:solidFill>
                          <a:effectLst/>
                        </a:rPr>
                        <a:t>97</a:t>
                      </a:r>
                      <a:r>
                        <a:rPr lang="cs-CZ" sz="1800" b="1" baseline="0" dirty="0" smtClean="0">
                          <a:solidFill>
                            <a:schemeClr val="tx1"/>
                          </a:solidFill>
                          <a:effectLst/>
                        </a:rPr>
                        <a:t> (236)</a:t>
                      </a:r>
                      <a:endParaRPr lang="cs-CZ" sz="1800" b="1" dirty="0">
                        <a:solidFill>
                          <a:schemeClr val="tx1"/>
                        </a:solidFill>
                        <a:effectLst/>
                        <a:latin typeface="Times New Roman"/>
                        <a:ea typeface="Times New Roman"/>
                      </a:endParaRPr>
                    </a:p>
                  </a:txBody>
                  <a:tcPr marL="68580" marR="68580" marT="0" marB="0" anchor="ctr">
                    <a:solidFill>
                      <a:srgbClr val="FFC000"/>
                    </a:solidFill>
                  </a:tcPr>
                </a:tc>
                <a:tc>
                  <a:txBody>
                    <a:bodyPr/>
                    <a:lstStyle/>
                    <a:p>
                      <a:pPr algn="ctr">
                        <a:spcAft>
                          <a:spcPts val="0"/>
                        </a:spcAft>
                      </a:pPr>
                      <a:r>
                        <a:rPr lang="cs-CZ" sz="1800" b="1" dirty="0" smtClean="0">
                          <a:solidFill>
                            <a:schemeClr val="tx1"/>
                          </a:solidFill>
                          <a:effectLst/>
                          <a:latin typeface="Times New Roman"/>
                          <a:ea typeface="Times New Roman"/>
                        </a:rPr>
                        <a:t>-</a:t>
                      </a:r>
                      <a:endParaRPr lang="cs-CZ" sz="1800" b="1" dirty="0">
                        <a:solidFill>
                          <a:schemeClr val="tx1"/>
                        </a:solidFill>
                        <a:effectLst/>
                        <a:latin typeface="Times New Roman"/>
                        <a:ea typeface="Times New Roman"/>
                      </a:endParaRPr>
                    </a:p>
                  </a:txBody>
                  <a:tcPr marL="68580" marR="68580" marT="0" marB="0" anchor="ctr">
                    <a:solidFill>
                      <a:srgbClr val="FFC000"/>
                    </a:solidFill>
                  </a:tcPr>
                </a:tc>
              </a:tr>
              <a:tr h="481800">
                <a:tc>
                  <a:txBody>
                    <a:bodyPr/>
                    <a:lstStyle/>
                    <a:p>
                      <a:pPr algn="ctr">
                        <a:spcAft>
                          <a:spcPts val="0"/>
                        </a:spcAft>
                      </a:pPr>
                      <a:r>
                        <a:rPr lang="cs-CZ" sz="1800" b="1" dirty="0" smtClean="0">
                          <a:solidFill>
                            <a:schemeClr val="tx1"/>
                          </a:solidFill>
                          <a:effectLst/>
                          <a:latin typeface="+mn-lt"/>
                          <a:ea typeface="+mn-ea"/>
                        </a:rPr>
                        <a:t>Segment</a:t>
                      </a:r>
                      <a:endParaRPr lang="cs-CZ" sz="1800" b="1" dirty="0">
                        <a:solidFill>
                          <a:schemeClr val="tx1"/>
                        </a:solidFill>
                        <a:effectLst/>
                        <a:latin typeface="Times New Roman"/>
                        <a:ea typeface="Times New Roman"/>
                      </a:endParaRPr>
                    </a:p>
                  </a:txBody>
                  <a:tcPr marL="68580" marR="68580" marT="0" marB="0" anchor="ctr">
                    <a:solidFill>
                      <a:srgbClr val="0070C0"/>
                    </a:solidFill>
                  </a:tcPr>
                </a:tc>
                <a:tc>
                  <a:txBody>
                    <a:bodyPr/>
                    <a:lstStyle/>
                    <a:p>
                      <a:pPr algn="ctr">
                        <a:spcAft>
                          <a:spcPts val="0"/>
                        </a:spcAft>
                      </a:pPr>
                      <a:r>
                        <a:rPr lang="cs-CZ" sz="1800" b="1" dirty="0" smtClean="0">
                          <a:solidFill>
                            <a:schemeClr val="tx1"/>
                          </a:solidFill>
                          <a:effectLst/>
                        </a:rPr>
                        <a:t>Měď</a:t>
                      </a:r>
                      <a:endParaRPr lang="cs-CZ" sz="1800" b="1" dirty="0">
                        <a:solidFill>
                          <a:schemeClr val="tx1"/>
                        </a:solidFill>
                        <a:effectLst/>
                        <a:latin typeface="Times New Roman"/>
                        <a:ea typeface="Times New Roman"/>
                      </a:endParaRPr>
                    </a:p>
                  </a:txBody>
                  <a:tcPr marL="68580" marR="68580" marT="0" marB="0" anchor="ctr">
                    <a:solidFill>
                      <a:srgbClr val="0070C0"/>
                    </a:solidFill>
                  </a:tcPr>
                </a:tc>
                <a:tc>
                  <a:txBody>
                    <a:bodyPr/>
                    <a:lstStyle/>
                    <a:p>
                      <a:pPr algn="ctr">
                        <a:spcAft>
                          <a:spcPts val="0"/>
                        </a:spcAft>
                      </a:pPr>
                      <a:r>
                        <a:rPr lang="en-US" sz="1800" b="1" dirty="0">
                          <a:solidFill>
                            <a:schemeClr val="tx1"/>
                          </a:solidFill>
                          <a:effectLst/>
                        </a:rPr>
                        <a:t>1</a:t>
                      </a:r>
                      <a:endParaRPr lang="cs-CZ" sz="1800" b="1" dirty="0">
                        <a:solidFill>
                          <a:schemeClr val="tx1"/>
                        </a:solidFill>
                        <a:effectLst/>
                        <a:latin typeface="Times New Roman"/>
                        <a:ea typeface="Times New Roman"/>
                      </a:endParaRPr>
                    </a:p>
                  </a:txBody>
                  <a:tcPr marL="68580" marR="68580" marT="0" marB="0" anchor="ctr">
                    <a:solidFill>
                      <a:srgbClr val="0070C0"/>
                    </a:solidFill>
                  </a:tcPr>
                </a:tc>
                <a:tc>
                  <a:txBody>
                    <a:bodyPr/>
                    <a:lstStyle/>
                    <a:p>
                      <a:pPr algn="ctr">
                        <a:spcAft>
                          <a:spcPts val="0"/>
                        </a:spcAft>
                      </a:pPr>
                      <a:r>
                        <a:rPr lang="en-US" sz="1800" b="1" dirty="0">
                          <a:solidFill>
                            <a:schemeClr val="tx1"/>
                          </a:solidFill>
                          <a:effectLst/>
                        </a:rPr>
                        <a:t>1,75e-8</a:t>
                      </a:r>
                      <a:endParaRPr lang="cs-CZ" sz="1800" b="1" dirty="0">
                        <a:solidFill>
                          <a:schemeClr val="tx1"/>
                        </a:solidFill>
                        <a:effectLst/>
                        <a:latin typeface="Times New Roman"/>
                        <a:ea typeface="Times New Roman"/>
                      </a:endParaRPr>
                    </a:p>
                  </a:txBody>
                  <a:tcPr marL="68580" marR="68580" marT="0" marB="0" anchor="ctr">
                    <a:solidFill>
                      <a:srgbClr val="0070C0"/>
                    </a:solidFill>
                  </a:tcPr>
                </a:tc>
                <a:tc>
                  <a:txBody>
                    <a:bodyPr/>
                    <a:lstStyle/>
                    <a:p>
                      <a:pPr algn="ctr">
                        <a:spcAft>
                          <a:spcPts val="0"/>
                        </a:spcAft>
                      </a:pPr>
                      <a:r>
                        <a:rPr lang="cs-CZ" sz="1800" b="1" dirty="0" smtClean="0">
                          <a:solidFill>
                            <a:schemeClr val="tx1"/>
                          </a:solidFill>
                          <a:effectLst/>
                        </a:rPr>
                        <a:t>97</a:t>
                      </a:r>
                      <a:r>
                        <a:rPr lang="cs-CZ" sz="1800" b="1" baseline="0" dirty="0" smtClean="0">
                          <a:solidFill>
                            <a:schemeClr val="tx1"/>
                          </a:solidFill>
                          <a:effectLst/>
                        </a:rPr>
                        <a:t> (236)</a:t>
                      </a:r>
                      <a:endParaRPr lang="cs-CZ" sz="1800" b="1" dirty="0">
                        <a:solidFill>
                          <a:schemeClr val="tx1"/>
                        </a:solidFill>
                        <a:effectLst/>
                        <a:latin typeface="Times New Roman"/>
                        <a:ea typeface="Times New Roman"/>
                      </a:endParaRPr>
                    </a:p>
                  </a:txBody>
                  <a:tcPr marL="68580" marR="68580" marT="0" marB="0" anchor="ctr">
                    <a:solidFill>
                      <a:srgbClr val="0070C0"/>
                    </a:solidFill>
                  </a:tcPr>
                </a:tc>
                <a:tc>
                  <a:txBody>
                    <a:bodyPr/>
                    <a:lstStyle/>
                    <a:p>
                      <a:pPr algn="ctr">
                        <a:spcAft>
                          <a:spcPts val="0"/>
                        </a:spcAft>
                      </a:pPr>
                      <a:r>
                        <a:rPr lang="cs-CZ" sz="1800" b="1" dirty="0" smtClean="0">
                          <a:solidFill>
                            <a:schemeClr val="tx1"/>
                          </a:solidFill>
                          <a:effectLst/>
                          <a:latin typeface="Times New Roman"/>
                          <a:ea typeface="Times New Roman"/>
                        </a:rPr>
                        <a:t>-</a:t>
                      </a:r>
                      <a:endParaRPr lang="cs-CZ" sz="1800" b="1" dirty="0">
                        <a:solidFill>
                          <a:schemeClr val="tx1"/>
                        </a:solidFill>
                        <a:effectLst/>
                        <a:latin typeface="Times New Roman"/>
                        <a:ea typeface="Times New Roman"/>
                      </a:endParaRPr>
                    </a:p>
                  </a:txBody>
                  <a:tcPr marL="68580" marR="68580" marT="0" marB="0" anchor="ctr">
                    <a:solidFill>
                      <a:srgbClr val="0070C0"/>
                    </a:solidFill>
                  </a:tcPr>
                </a:tc>
              </a:tr>
            </a:tbl>
          </a:graphicData>
        </a:graphic>
      </p:graphicFrame>
      <p:sp>
        <p:nvSpPr>
          <p:cNvPr id="3"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cs-CZ"/>
          </a:p>
        </p:txBody>
      </p:sp>
      <p:graphicFrame>
        <p:nvGraphicFramePr>
          <p:cNvPr id="5" name="Objekt 4"/>
          <p:cNvGraphicFramePr>
            <a:graphicFrameLocks noChangeAspect="1"/>
          </p:cNvGraphicFramePr>
          <p:nvPr>
            <p:extLst>
              <p:ext uri="{D42A27DB-BD31-4B8C-83A1-F6EECF244321}">
                <p14:modId xmlns:p14="http://schemas.microsoft.com/office/powerpoint/2010/main" val="3370280570"/>
              </p:ext>
            </p:extLst>
          </p:nvPr>
        </p:nvGraphicFramePr>
        <p:xfrm>
          <a:off x="2998116" y="5574478"/>
          <a:ext cx="3140467" cy="734338"/>
        </p:xfrm>
        <a:graphic>
          <a:graphicData uri="http://schemas.openxmlformats.org/presentationml/2006/ole">
            <mc:AlternateContent xmlns:mc="http://schemas.openxmlformats.org/markup-compatibility/2006">
              <mc:Choice xmlns:v="urn:schemas-microsoft-com:vml" Requires="v">
                <p:oleObj spid="_x0000_s2122" name="Rovnice" r:id="rId5" imgW="1930320" imgH="457200" progId="Equation.3">
                  <p:embed/>
                </p:oleObj>
              </mc:Choice>
              <mc:Fallback>
                <p:oleObj name="Rovnice" r:id="rId5" imgW="1930320" imgH="457200" progId="Equation.3">
                  <p:embed/>
                  <p:pic>
                    <p:nvPicPr>
                      <p:cNvPr id="0" name=""/>
                      <p:cNvPicPr>
                        <a:picLocks noChangeAspect="1" noChangeArrowheads="1"/>
                      </p:cNvPicPr>
                      <p:nvPr/>
                    </p:nvPicPr>
                    <p:blipFill>
                      <a:blip r:embed="rId6"/>
                      <a:srcRect/>
                      <a:stretch>
                        <a:fillRect/>
                      </a:stretch>
                    </p:blipFill>
                    <p:spPr bwMode="auto">
                      <a:xfrm>
                        <a:off x="2998116" y="5574478"/>
                        <a:ext cx="3140467" cy="734338"/>
                      </a:xfrm>
                      <a:prstGeom prst="rect">
                        <a:avLst/>
                      </a:prstGeom>
                      <a:noFill/>
                    </p:spPr>
                  </p:pic>
                </p:oleObj>
              </mc:Fallback>
            </mc:AlternateContent>
          </a:graphicData>
        </a:graphic>
      </p:graphicFrame>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cs-CZ"/>
          </a:p>
        </p:txBody>
      </p:sp>
      <p:sp>
        <p:nvSpPr>
          <p:cNvPr id="16" name="TextovéPole 15"/>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4" name="Zástupný symbol pro zápatí 3"/>
          <p:cNvSpPr>
            <a:spLocks noGrp="1"/>
          </p:cNvSpPr>
          <p:nvPr>
            <p:ph type="ftr" sz="quarter" idx="11"/>
          </p:nvPr>
        </p:nvSpPr>
        <p:spPr/>
        <p:txBody>
          <a:bodyPr/>
          <a:lstStyle/>
          <a:p>
            <a:r>
              <a:rPr lang="cs-CZ" dirty="0" smtClean="0"/>
              <a:t>  </a:t>
            </a:r>
            <a:endParaRPr lang="cs-CZ" dirty="0"/>
          </a:p>
        </p:txBody>
      </p:sp>
      <p:sp>
        <p:nvSpPr>
          <p:cNvPr id="11" name="Zástupný symbol pro číslo snímku 10"/>
          <p:cNvSpPr>
            <a:spLocks noGrp="1"/>
          </p:cNvSpPr>
          <p:nvPr>
            <p:ph type="sldNum" sz="quarter" idx="12"/>
          </p:nvPr>
        </p:nvSpPr>
        <p:spPr/>
        <p:txBody>
          <a:bodyPr/>
          <a:lstStyle/>
          <a:p>
            <a:fld id="{0BB88B4E-6C2F-460F-88B7-747EB1E1166C}" type="slidenum">
              <a:rPr lang="cs-CZ" smtClean="0"/>
              <a:t>7</a:t>
            </a:fld>
            <a:endParaRPr lang="cs-CZ"/>
          </a:p>
        </p:txBody>
      </p:sp>
      <p:sp>
        <p:nvSpPr>
          <p:cNvPr id="14"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Materiálové parametry, </a:t>
            </a:r>
            <a:r>
              <a:rPr lang="cs-CZ" sz="2400" dirty="0" err="1" smtClean="0"/>
              <a:t>elemet</a:t>
            </a:r>
            <a:r>
              <a:rPr lang="cs-CZ" sz="2400" dirty="0" smtClean="0"/>
              <a:t> type, harmonická analýza</a:t>
            </a:r>
            <a:endParaRPr lang="cs-CZ" sz="2400" dirty="0"/>
          </a:p>
        </p:txBody>
      </p:sp>
      <p:pic>
        <p:nvPicPr>
          <p:cNvPr id="15" name="Obrázek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44" y="1772816"/>
            <a:ext cx="1686044" cy="4536000"/>
          </a:xfrm>
          <a:prstGeom prst="rect">
            <a:avLst/>
          </a:prstGeom>
        </p:spPr>
      </p:pic>
    </p:spTree>
    <p:extLst>
      <p:ext uri="{BB962C8B-B14F-4D97-AF65-F5344CB8AC3E}">
        <p14:creationId xmlns:p14="http://schemas.microsoft.com/office/powerpoint/2010/main" val="18074226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descr="C:\Users\David\Desktop\LOGA.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9" name="Přímá spojnice 8"/>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descr="C:\Users\David\Desktop\Model_corel_1_v3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505459" y="3105861"/>
            <a:ext cx="4536501" cy="187041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David\Desktop\Model_corel_1_v30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2303984" y="3104726"/>
            <a:ext cx="4536505" cy="1872680"/>
          </a:xfrm>
          <a:prstGeom prst="rect">
            <a:avLst/>
          </a:prstGeom>
          <a:noFill/>
          <a:extLst>
            <a:ext uri="{909E8E84-426E-40DD-AFC4-6F175D3DCCD1}">
              <a14:hiddenFill xmlns:a14="http://schemas.microsoft.com/office/drawing/2010/main">
                <a:solidFill>
                  <a:srgbClr val="FFFFFF"/>
                </a:solidFill>
              </a14:hiddenFill>
            </a:ext>
          </a:extLst>
        </p:spPr>
      </p:pic>
      <p:sp>
        <p:nvSpPr>
          <p:cNvPr id="2" name="TextovéPole 1"/>
          <p:cNvSpPr txBox="1"/>
          <p:nvPr/>
        </p:nvSpPr>
        <p:spPr>
          <a:xfrm>
            <a:off x="1119626" y="2125305"/>
            <a:ext cx="1221040" cy="1015663"/>
          </a:xfrm>
          <a:prstGeom prst="rect">
            <a:avLst/>
          </a:prstGeom>
          <a:noFill/>
        </p:spPr>
        <p:txBody>
          <a:bodyPr wrap="none" rtlCol="0">
            <a:spAutoFit/>
          </a:bodyPr>
          <a:lstStyle/>
          <a:p>
            <a:pPr algn="ctr"/>
            <a:r>
              <a:rPr lang="cs-CZ" sz="2000" dirty="0" smtClean="0"/>
              <a:t>Změna</a:t>
            </a:r>
          </a:p>
          <a:p>
            <a:pPr algn="ctr"/>
            <a:r>
              <a:rPr lang="cs-CZ" sz="2000" dirty="0" smtClean="0"/>
              <a:t>tvaru</a:t>
            </a:r>
          </a:p>
          <a:p>
            <a:pPr algn="ctr"/>
            <a:r>
              <a:rPr lang="cs-CZ" sz="2000" dirty="0" smtClean="0"/>
              <a:t>segmentu</a:t>
            </a:r>
            <a:endParaRPr lang="en-US" sz="2000" dirty="0"/>
          </a:p>
        </p:txBody>
      </p:sp>
      <p:pic>
        <p:nvPicPr>
          <p:cNvPr id="3078" name="Picture 6" descr="C:\Users\David\Desktop\Model_corel_1_v30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4981365" y="2902257"/>
            <a:ext cx="4536505" cy="2277615"/>
          </a:xfrm>
          <a:prstGeom prst="rect">
            <a:avLst/>
          </a:prstGeom>
          <a:noFill/>
          <a:extLst>
            <a:ext uri="{909E8E84-426E-40DD-AFC4-6F175D3DCCD1}">
              <a14:hiddenFill xmlns:a14="http://schemas.microsoft.com/office/drawing/2010/main">
                <a:solidFill>
                  <a:srgbClr val="FFFFFF"/>
                </a:solidFill>
              </a14:hiddenFill>
            </a:ext>
          </a:extLst>
        </p:spPr>
      </p:pic>
      <p:sp>
        <p:nvSpPr>
          <p:cNvPr id="3" name="TextovéPole 2"/>
          <p:cNvSpPr txBox="1"/>
          <p:nvPr/>
        </p:nvSpPr>
        <p:spPr>
          <a:xfrm>
            <a:off x="4242555" y="1893810"/>
            <a:ext cx="617477" cy="369332"/>
          </a:xfrm>
          <a:prstGeom prst="rect">
            <a:avLst/>
          </a:prstGeom>
          <a:noFill/>
        </p:spPr>
        <p:txBody>
          <a:bodyPr wrap="none" rtlCol="0">
            <a:spAutoFit/>
          </a:bodyPr>
          <a:lstStyle/>
          <a:p>
            <a:r>
              <a:rPr lang="cs-CZ" dirty="0"/>
              <a:t>F</a:t>
            </a:r>
            <a:r>
              <a:rPr lang="cs-CZ" dirty="0" smtClean="0"/>
              <a:t>ixní</a:t>
            </a:r>
            <a:endParaRPr lang="cs-CZ" dirty="0"/>
          </a:p>
        </p:txBody>
      </p:sp>
      <p:sp>
        <p:nvSpPr>
          <p:cNvPr id="14" name="TextovéPole 13"/>
          <p:cNvSpPr txBox="1"/>
          <p:nvPr/>
        </p:nvSpPr>
        <p:spPr>
          <a:xfrm>
            <a:off x="8124956" y="3779748"/>
            <a:ext cx="617477" cy="369332"/>
          </a:xfrm>
          <a:prstGeom prst="rect">
            <a:avLst/>
          </a:prstGeom>
          <a:noFill/>
        </p:spPr>
        <p:txBody>
          <a:bodyPr wrap="none" rtlCol="0">
            <a:spAutoFit/>
          </a:bodyPr>
          <a:lstStyle/>
          <a:p>
            <a:r>
              <a:rPr lang="cs-CZ" dirty="0" smtClean="0"/>
              <a:t>Fixní</a:t>
            </a:r>
            <a:endParaRPr lang="cs-CZ" dirty="0"/>
          </a:p>
        </p:txBody>
      </p:sp>
      <p:sp>
        <p:nvSpPr>
          <p:cNvPr id="17" name="TextovéPole 16"/>
          <p:cNvSpPr txBox="1"/>
          <p:nvPr/>
        </p:nvSpPr>
        <p:spPr>
          <a:xfrm>
            <a:off x="2558872" y="2989401"/>
            <a:ext cx="1221040" cy="1015663"/>
          </a:xfrm>
          <a:prstGeom prst="rect">
            <a:avLst/>
          </a:prstGeom>
          <a:noFill/>
        </p:spPr>
        <p:txBody>
          <a:bodyPr wrap="none" rtlCol="0">
            <a:spAutoFit/>
          </a:bodyPr>
          <a:lstStyle/>
          <a:p>
            <a:pPr algn="ctr"/>
            <a:r>
              <a:rPr lang="cs-CZ" sz="2000" dirty="0" smtClean="0"/>
              <a:t>Změna</a:t>
            </a:r>
            <a:br>
              <a:rPr lang="cs-CZ" sz="2000" dirty="0" smtClean="0"/>
            </a:br>
            <a:r>
              <a:rPr lang="cs-CZ" sz="2000" dirty="0" smtClean="0"/>
              <a:t>tloušťky</a:t>
            </a:r>
            <a:br>
              <a:rPr lang="cs-CZ" sz="2000" dirty="0" smtClean="0"/>
            </a:br>
            <a:r>
              <a:rPr lang="cs-CZ" sz="2000" dirty="0" smtClean="0"/>
              <a:t>segmentu</a:t>
            </a:r>
            <a:endParaRPr lang="en-US" sz="2000" dirty="0"/>
          </a:p>
        </p:txBody>
      </p:sp>
      <p:sp>
        <p:nvSpPr>
          <p:cNvPr id="15" name="TextovéPole 14"/>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6" name="Zástupný symbol pro zápatí 5"/>
          <p:cNvSpPr>
            <a:spLocks noGrp="1"/>
          </p:cNvSpPr>
          <p:nvPr>
            <p:ph type="ftr" sz="quarter" idx="11"/>
          </p:nvPr>
        </p:nvSpPr>
        <p:spPr/>
        <p:txBody>
          <a:bodyPr/>
          <a:lstStyle/>
          <a:p>
            <a:r>
              <a:rPr lang="cs-CZ" dirty="0" smtClean="0"/>
              <a:t>  </a:t>
            </a:r>
            <a:endParaRPr lang="cs-CZ" dirty="0"/>
          </a:p>
        </p:txBody>
      </p:sp>
      <p:sp>
        <p:nvSpPr>
          <p:cNvPr id="7" name="Zástupný symbol pro číslo snímku 6"/>
          <p:cNvSpPr>
            <a:spLocks noGrp="1"/>
          </p:cNvSpPr>
          <p:nvPr>
            <p:ph type="sldNum" sz="quarter" idx="12"/>
          </p:nvPr>
        </p:nvSpPr>
        <p:spPr/>
        <p:txBody>
          <a:bodyPr/>
          <a:lstStyle/>
          <a:p>
            <a:fld id="{0BB88B4E-6C2F-460F-88B7-747EB1E1166C}" type="slidenum">
              <a:rPr lang="cs-CZ" smtClean="0"/>
              <a:t>8</a:t>
            </a:fld>
            <a:endParaRPr lang="cs-CZ"/>
          </a:p>
        </p:txBody>
      </p:sp>
      <p:sp>
        <p:nvSpPr>
          <p:cNvPr id="16"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segmentového studeného kelímku v software ANSYS</a:t>
            </a:r>
            <a:endParaRPr lang="cs-CZ" sz="2400" dirty="0"/>
          </a:p>
        </p:txBody>
      </p:sp>
      <p:sp>
        <p:nvSpPr>
          <p:cNvPr id="4" name="Obdélník 3"/>
          <p:cNvSpPr/>
          <p:nvPr/>
        </p:nvSpPr>
        <p:spPr>
          <a:xfrm>
            <a:off x="4752528" y="2060848"/>
            <a:ext cx="4572000" cy="1015663"/>
          </a:xfrm>
          <a:prstGeom prst="rect">
            <a:avLst/>
          </a:prstGeom>
        </p:spPr>
        <p:txBody>
          <a:bodyPr>
            <a:spAutoFit/>
          </a:bodyPr>
          <a:lstStyle/>
          <a:p>
            <a:pPr algn="ctr"/>
            <a:r>
              <a:rPr lang="cs-CZ" sz="2000" dirty="0" smtClean="0"/>
              <a:t>Změna</a:t>
            </a:r>
            <a:br>
              <a:rPr lang="cs-CZ" sz="2000" dirty="0" smtClean="0"/>
            </a:br>
            <a:r>
              <a:rPr lang="cs-CZ" sz="2000" dirty="0" smtClean="0"/>
              <a:t>počtu</a:t>
            </a:r>
            <a:br>
              <a:rPr lang="cs-CZ" sz="2000" dirty="0" smtClean="0"/>
            </a:br>
            <a:r>
              <a:rPr lang="cs-CZ" sz="2000" dirty="0" smtClean="0"/>
              <a:t>segmentů</a:t>
            </a:r>
            <a:endParaRPr lang="cs-CZ" sz="2000" dirty="0"/>
          </a:p>
        </p:txBody>
      </p:sp>
    </p:spTree>
    <p:extLst>
      <p:ext uri="{BB962C8B-B14F-4D97-AF65-F5344CB8AC3E}">
        <p14:creationId xmlns:p14="http://schemas.microsoft.com/office/powerpoint/2010/main" val="1210661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C:\Users\David\Desktop\LOGA.bm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43477"/>
            <a:ext cx="2214563" cy="87471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Přímá spojnice 10"/>
          <p:cNvCxnSpPr/>
          <p:nvPr/>
        </p:nvCxnSpPr>
        <p:spPr>
          <a:xfrm>
            <a:off x="1090800" y="409278"/>
            <a:ext cx="7009592"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ovéPole 12"/>
          <p:cNvSpPr txBox="1"/>
          <p:nvPr/>
        </p:nvSpPr>
        <p:spPr>
          <a:xfrm>
            <a:off x="4067944" y="434612"/>
            <a:ext cx="4176464" cy="246221"/>
          </a:xfrm>
          <a:prstGeom prst="rect">
            <a:avLst/>
          </a:prstGeom>
          <a:noFill/>
        </p:spPr>
        <p:txBody>
          <a:bodyPr wrap="square" rtlCol="0">
            <a:spAutoFit/>
          </a:bodyPr>
          <a:lstStyle/>
          <a:p>
            <a:pPr fontAlgn="base"/>
            <a:r>
              <a:rPr lang="cs-CZ" sz="1000" b="1" dirty="0" smtClean="0">
                <a:solidFill>
                  <a:schemeClr val="accent1">
                    <a:lumMod val="75000"/>
                  </a:schemeClr>
                </a:solidFill>
                <a:latin typeface="Arial" panose="020B0604020202020204" pitchFamily="34" charset="0"/>
                <a:cs typeface="Arial" panose="020B0604020202020204" pitchFamily="34" charset="0"/>
              </a:rPr>
              <a:t> </a:t>
            </a:r>
            <a:endParaRPr lang="cs-CZ" sz="1000" b="1" dirty="0">
              <a:solidFill>
                <a:schemeClr val="accent1">
                  <a:lumMod val="75000"/>
                </a:schemeClr>
              </a:solidFill>
              <a:latin typeface="Arial" panose="020B0604020202020204" pitchFamily="34" charset="0"/>
              <a:cs typeface="Arial" panose="020B0604020202020204" pitchFamily="34" charset="0"/>
            </a:endParaRPr>
          </a:p>
        </p:txBody>
      </p:sp>
      <p:sp>
        <p:nvSpPr>
          <p:cNvPr id="2" name="Zástupný symbol pro zápatí 1"/>
          <p:cNvSpPr>
            <a:spLocks noGrp="1"/>
          </p:cNvSpPr>
          <p:nvPr>
            <p:ph type="ftr" sz="quarter" idx="11"/>
          </p:nvPr>
        </p:nvSpPr>
        <p:spPr/>
        <p:txBody>
          <a:bodyPr/>
          <a:lstStyle/>
          <a:p>
            <a:r>
              <a:rPr lang="cs-CZ" dirty="0" smtClean="0"/>
              <a:t>  </a:t>
            </a:r>
            <a:endParaRPr lang="cs-CZ" dirty="0"/>
          </a:p>
        </p:txBody>
      </p:sp>
      <p:sp>
        <p:nvSpPr>
          <p:cNvPr id="3" name="Zástupný symbol pro číslo snímku 2"/>
          <p:cNvSpPr>
            <a:spLocks noGrp="1"/>
          </p:cNvSpPr>
          <p:nvPr>
            <p:ph type="sldNum" sz="quarter" idx="12"/>
          </p:nvPr>
        </p:nvSpPr>
        <p:spPr/>
        <p:txBody>
          <a:bodyPr/>
          <a:lstStyle/>
          <a:p>
            <a:fld id="{0BB88B4E-6C2F-460F-88B7-747EB1E1166C}" type="slidenum">
              <a:rPr lang="cs-CZ" smtClean="0"/>
              <a:t>9</a:t>
            </a:fld>
            <a:endParaRPr lang="cs-CZ"/>
          </a:p>
        </p:txBody>
      </p:sp>
      <p:sp>
        <p:nvSpPr>
          <p:cNvPr id="14" name="Nadpis 1"/>
          <p:cNvSpPr txBox="1">
            <a:spLocks/>
          </p:cNvSpPr>
          <p:nvPr/>
        </p:nvSpPr>
        <p:spPr>
          <a:xfrm>
            <a:off x="0" y="1124744"/>
            <a:ext cx="9144000" cy="566738"/>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cs-CZ" sz="2400" dirty="0" smtClean="0"/>
              <a:t>Optimalizace – vliv tvaru segmentu studeného kelímku - geometrie</a:t>
            </a:r>
            <a:endParaRPr lang="cs-CZ" sz="2400" dirty="0"/>
          </a:p>
        </p:txBody>
      </p:sp>
      <p:pic>
        <p:nvPicPr>
          <p:cNvPr id="4" name="Obráze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9013" y="1762825"/>
            <a:ext cx="5653387" cy="4536000"/>
          </a:xfrm>
          <a:prstGeom prst="rect">
            <a:avLst/>
          </a:prstGeom>
        </p:spPr>
      </p:pic>
      <p:pic>
        <p:nvPicPr>
          <p:cNvPr id="15" name="Obráze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668" y="1772816"/>
            <a:ext cx="1686044" cy="4536000"/>
          </a:xfrm>
          <a:prstGeom prst="rect">
            <a:avLst/>
          </a:prstGeom>
        </p:spPr>
      </p:pic>
    </p:spTree>
    <p:extLst>
      <p:ext uri="{BB962C8B-B14F-4D97-AF65-F5344CB8AC3E}">
        <p14:creationId xmlns:p14="http://schemas.microsoft.com/office/powerpoint/2010/main" val="4020261877"/>
      </p:ext>
    </p:extLst>
  </p:cSld>
  <p:clrMapOvr>
    <a:masterClrMapping/>
  </p:clrMapOvr>
  <p:timing>
    <p:tnLst>
      <p:par>
        <p:cTn id="1" dur="indefinite" restart="never" nodeType="tmRoot"/>
      </p:par>
    </p:tnLst>
  </p:timing>
</p:sld>
</file>

<file path=ppt/theme/theme1.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iv systému Office">
  <a:themeElements>
    <a:clrScheme name="Kancelář">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celář">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2905</TotalTime>
  <Words>1832</Words>
  <Application>Microsoft Office PowerPoint</Application>
  <PresentationFormat>Předvádění na obrazovce (4:3)</PresentationFormat>
  <Paragraphs>514</Paragraphs>
  <Slides>45</Slides>
  <Notes>38</Notes>
  <HiddenSlides>0</HiddenSlides>
  <MMClips>0</MMClips>
  <ScaleCrop>false</ScaleCrop>
  <HeadingPairs>
    <vt:vector size="8" baseType="variant">
      <vt:variant>
        <vt:lpstr>Použitá písma</vt:lpstr>
      </vt:variant>
      <vt:variant>
        <vt:i4>9</vt:i4>
      </vt:variant>
      <vt:variant>
        <vt:lpstr>Motiv</vt:lpstr>
      </vt:variant>
      <vt:variant>
        <vt:i4>1</vt:i4>
      </vt:variant>
      <vt:variant>
        <vt:lpstr>Vložené servery OLE</vt:lpstr>
      </vt:variant>
      <vt:variant>
        <vt:i4>1</vt:i4>
      </vt:variant>
      <vt:variant>
        <vt:lpstr>Nadpisy snímků</vt:lpstr>
      </vt:variant>
      <vt:variant>
        <vt:i4>45</vt:i4>
      </vt:variant>
    </vt:vector>
  </HeadingPairs>
  <TitlesOfParts>
    <vt:vector size="56" baseType="lpstr">
      <vt:lpstr>Arial</vt:lpstr>
      <vt:lpstr>AvantGardeGothicITCW01Bk</vt:lpstr>
      <vt:lpstr>Calibri</vt:lpstr>
      <vt:lpstr>Cambria Math</vt:lpstr>
      <vt:lpstr>Segoe UI Semibold</vt:lpstr>
      <vt:lpstr>Soleil</vt:lpstr>
      <vt:lpstr>Tahoma</vt:lpstr>
      <vt:lpstr>Times New Roman</vt:lpstr>
      <vt:lpstr>Ubuntu-R</vt:lpstr>
      <vt:lpstr>Motiv systému Office</vt:lpstr>
      <vt:lpstr>Rovnice</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lpstr>Prezentace aplikace PowerPoint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Influence of the segments shape  to cold crucible power losses</dc:title>
  <dc:creator>Jirinec</dc:creator>
  <cp:lastModifiedBy>David Rot</cp:lastModifiedBy>
  <cp:revision>150</cp:revision>
  <dcterms:created xsi:type="dcterms:W3CDTF">2014-08-20T11:46:58Z</dcterms:created>
  <dcterms:modified xsi:type="dcterms:W3CDTF">2015-12-19T10:18:32Z</dcterms:modified>
</cp:coreProperties>
</file>